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93" r:id="rId3"/>
    <p:sldId id="257" r:id="rId4"/>
    <p:sldId id="296" r:id="rId5"/>
    <p:sldId id="258" r:id="rId6"/>
    <p:sldId id="297" r:id="rId7"/>
    <p:sldId id="259" r:id="rId8"/>
    <p:sldId id="260" r:id="rId9"/>
    <p:sldId id="298" r:id="rId10"/>
    <p:sldId id="263" r:id="rId11"/>
    <p:sldId id="266" r:id="rId12"/>
    <p:sldId id="299" r:id="rId13"/>
    <p:sldId id="265" r:id="rId14"/>
    <p:sldId id="300" r:id="rId15"/>
    <p:sldId id="267" r:id="rId16"/>
    <p:sldId id="301" r:id="rId17"/>
    <p:sldId id="271" r:id="rId18"/>
    <p:sldId id="302" r:id="rId19"/>
    <p:sldId id="269" r:id="rId20"/>
    <p:sldId id="270" r:id="rId21"/>
    <p:sldId id="303" r:id="rId22"/>
    <p:sldId id="30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10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E8FE0D-A14A-440C-A4AF-990238B5678F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270776-2B60-4FCF-8A93-5A04787325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3004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9C5789CE-836E-B042-843F-5605E41F500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283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BF362-DCA3-4641-BBE8-C923B00318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8FCF61-ED8A-408D-98D9-B5C9E17C82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C295E6-A425-4351-BEFC-50B783A0D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51D98-DBDC-4929-8F71-58EC80D5345A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8CD41A-D914-4053-ADAE-83D972FEE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C359B-DB77-42ED-A293-DE91A0D18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F907E-C6FA-47A2-9C2B-1AD9EE74E0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8167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C323A-0F83-4E8D-B967-87A17E561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982957-07AC-4F8D-B272-B366D144EF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E5042C-1DAE-4384-9165-8D26A38C6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51D98-DBDC-4929-8F71-58EC80D5345A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D708F5-9295-4F67-81CA-EF9823005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577F2C-BEBF-4BF3-BFB5-8C7118841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F907E-C6FA-47A2-9C2B-1AD9EE74E0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8138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80E055-CB77-4858-8965-8ABD02B3BC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B93128-32E5-4DE9-A59B-6843ADC6A7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E7CCEF-0451-43D5-81B4-C131CDC3A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51D98-DBDC-4929-8F71-58EC80D5345A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6F416-4F44-4108-A65A-64C6C5FB5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B24435-C204-4F79-A109-B9363BA14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F907E-C6FA-47A2-9C2B-1AD9EE74E0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4717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6936E-CB6E-45A7-9723-7433BB054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015E4F-4E29-4354-8F00-BB44420230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D25775-2551-4D4E-ADB8-B3E8998DC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51D98-DBDC-4929-8F71-58EC80D5345A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FD51DE-D936-4233-9352-4A8926F8F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7F2882-974B-499E-AA2B-83D035078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F907E-C6FA-47A2-9C2B-1AD9EE74E0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8651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0512C-CC9C-4DC4-8192-7CEE82FF8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195B27-7E48-46E7-A0FA-2E403E9236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BD90F4-9BAA-4C23-BBDD-BC4544AEB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51D98-DBDC-4929-8F71-58EC80D5345A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2FEAF7-CE9C-4960-BB4C-8BF78B8FD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C68941-D2AD-42E5-BF2A-96BC319F6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F907E-C6FA-47A2-9C2B-1AD9EE74E0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4744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129A0-B270-4861-B18C-B7A6F8A11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D5373F-BADF-4649-9895-59ED0AF224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802C58-CCCE-4E8C-9697-DBBA0A5B33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EC8B5E-8771-48F3-A16C-7424A4197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51D98-DBDC-4929-8F71-58EC80D5345A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3A0745-8C39-46D2-826A-9213CAD95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D7694A-9ACE-49D6-8151-7E9BEC76E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F907E-C6FA-47A2-9C2B-1AD9EE74E0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349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0040F-12F1-484C-BFDB-E688168EF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C22A2A-C3DF-4DF8-9855-AD33D682D7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CB3389-23EE-47D1-B19B-3848D8B3AA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F7ADC7-C06D-4DCA-8B88-4CB6CBF836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57E4A4-71F4-4E3A-884B-65AF200B0C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C7B3209-C312-469B-BAAB-780E8FC9B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51D98-DBDC-4929-8F71-58EC80D5345A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53FD6E-6A5C-4544-8BA1-3F3572798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E5A622-3324-4FE6-8552-B813A7A59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F907E-C6FA-47A2-9C2B-1AD9EE74E0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8170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93AFD-541C-4F17-8D40-16E15D4C4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ABC760-70E6-4D1F-ADE7-69697403B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51D98-DBDC-4929-8F71-58EC80D5345A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8A1D92-63B1-44FC-B17C-7CA5D1484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6F7FCA-6F3B-4CB8-AF8B-38AB1AE4C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F907E-C6FA-47A2-9C2B-1AD9EE74E0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918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DAB592-18DF-4F75-8C81-AAAAEC5F9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51D98-DBDC-4929-8F71-58EC80D5345A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FA4BA3-922E-4044-913C-A8B44622F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C6D2EC-813C-47AB-B85E-C90EFE13B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F907E-C6FA-47A2-9C2B-1AD9EE74E0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1149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EF45E-704A-4935-B4BD-67DDA6E6B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B294F-583F-4A59-9396-306F746861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EEAD71-4853-4357-ACEF-235BA360E2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D0B6B8-1EA4-4B47-AC6C-B45A13E39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51D98-DBDC-4929-8F71-58EC80D5345A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CD09CF-8925-406D-948B-85B8C66D1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F885F9-DB10-4A6E-A5D6-C93C49599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F907E-C6FA-47A2-9C2B-1AD9EE74E0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7734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5F491-3EF2-44A0-9D2A-FA1D32BD7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990EEA-F466-449F-BDF8-25E720D0E0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81D91E-673F-461F-9B61-4CAA5A153A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63FFB9-E557-40F9-B150-B05B3807A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51D98-DBDC-4929-8F71-58EC80D5345A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72A84C-7F5F-442F-A369-B39A6E8F0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8A3892-C1EF-49F8-9FB0-DCD8288E7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F907E-C6FA-47A2-9C2B-1AD9EE74E0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913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71285C-FAA9-45BE-8E14-91AC192E4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0411E1-AF03-481D-91E1-DEF7E5292B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0D691E-CE17-495B-9D25-C62551F71F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51D98-DBDC-4929-8F71-58EC80D5345A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1FE0AB-2C1A-47E0-BD6B-C93FA646A8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44C634-32D8-46AE-953A-169DA07179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F907E-C6FA-47A2-9C2B-1AD9EE74E0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3487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C9F27A0-2C8D-4754-9164-617CF751B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err="1"/>
              <a:t>Repaso</a:t>
            </a:r>
            <a:r>
              <a:rPr lang="en-GB" dirty="0"/>
              <a:t> Module 1                           </a:t>
            </a:r>
            <a:r>
              <a:rPr lang="en-GB" u="sng" dirty="0"/>
              <a:t>Week 1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2D1CEEC-D0E6-4CE4-8CCC-C3C057A68A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Today’s learning: revision of Year 7 work</a:t>
            </a:r>
          </a:p>
        </p:txBody>
      </p:sp>
    </p:spTree>
    <p:extLst>
      <p:ext uri="{BB962C8B-B14F-4D97-AF65-F5344CB8AC3E}">
        <p14:creationId xmlns:p14="http://schemas.microsoft.com/office/powerpoint/2010/main" val="12939927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F43F6-E4A0-4D54-A29D-4B95CE01C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/>
              <a:t>Los </a:t>
            </a:r>
            <a:r>
              <a:rPr lang="en-GB" b="1" u="sng" dirty="0" err="1"/>
              <a:t>números</a:t>
            </a:r>
            <a:endParaRPr lang="en-GB" b="1" u="sng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6231252-62FB-4482-BAA4-9E224BFF6D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675" t="44145" r="10572" b="33966"/>
          <a:stretch/>
        </p:blipFill>
        <p:spPr>
          <a:xfrm>
            <a:off x="1145546" y="2151064"/>
            <a:ext cx="5356854" cy="1206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4AA229E-A968-42D8-8688-59D0695D51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969" t="24877" r="10236" b="27140"/>
          <a:stretch/>
        </p:blipFill>
        <p:spPr>
          <a:xfrm>
            <a:off x="1031246" y="3768263"/>
            <a:ext cx="5356854" cy="2021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653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F43F6-E4A0-4D54-A29D-4B95CE01C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¿</a:t>
            </a:r>
            <a:r>
              <a:rPr lang="en-GB" sz="3600" dirty="0" err="1"/>
              <a:t>Cuántos</a:t>
            </a:r>
            <a:r>
              <a:rPr lang="en-GB" sz="3600" dirty="0"/>
              <a:t> </a:t>
            </a:r>
            <a:r>
              <a:rPr lang="en-GB" sz="3600" dirty="0" err="1"/>
              <a:t>años</a:t>
            </a:r>
            <a:r>
              <a:rPr lang="en-GB" sz="3600" dirty="0"/>
              <a:t> </a:t>
            </a:r>
            <a:r>
              <a:rPr lang="en-GB" sz="3600" dirty="0" err="1"/>
              <a:t>tienes</a:t>
            </a:r>
            <a:r>
              <a:rPr lang="en-GB" sz="3600" dirty="0"/>
              <a:t>? </a:t>
            </a:r>
            <a:br>
              <a:rPr lang="en-GB" sz="3600" dirty="0"/>
            </a:br>
            <a:r>
              <a:rPr lang="en-GB" sz="3600" dirty="0">
                <a:solidFill>
                  <a:srgbClr val="00B050"/>
                </a:solidFill>
              </a:rPr>
              <a:t> Tengo </a:t>
            </a:r>
            <a:r>
              <a:rPr lang="en-GB" sz="3600" dirty="0" err="1">
                <a:solidFill>
                  <a:srgbClr val="00B050"/>
                </a:solidFill>
              </a:rPr>
              <a:t>siete</a:t>
            </a:r>
            <a:r>
              <a:rPr lang="en-GB" sz="3600" dirty="0">
                <a:solidFill>
                  <a:srgbClr val="00B050"/>
                </a:solidFill>
              </a:rPr>
              <a:t> </a:t>
            </a:r>
            <a:r>
              <a:rPr lang="en-GB" sz="3600" dirty="0" err="1">
                <a:solidFill>
                  <a:srgbClr val="00B050"/>
                </a:solidFill>
              </a:rPr>
              <a:t>años</a:t>
            </a:r>
            <a:endParaRPr lang="en-GB" sz="3600" dirty="0">
              <a:solidFill>
                <a:srgbClr val="00B050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5A6D4DC-AF93-4321-8055-FAE6658D30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557" t="44546" r="2247" b="25961"/>
          <a:stretch/>
        </p:blipFill>
        <p:spPr>
          <a:xfrm>
            <a:off x="5245099" y="3048531"/>
            <a:ext cx="5080001" cy="1219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CB8312-AF73-417D-8855-CBD77B48AF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02" t="42731" r="59328" b="31566"/>
          <a:stretch/>
        </p:blipFill>
        <p:spPr>
          <a:xfrm>
            <a:off x="1295399" y="2942168"/>
            <a:ext cx="2247901" cy="13255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2447B22-8D80-4C74-AF84-638E4ECDE95E}"/>
              </a:ext>
            </a:extLst>
          </p:cNvPr>
          <p:cNvSpPr txBox="1"/>
          <p:nvPr/>
        </p:nvSpPr>
        <p:spPr>
          <a:xfrm>
            <a:off x="355600" y="1839073"/>
            <a:ext cx="110931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highlight>
                  <a:srgbClr val="FFFF00"/>
                </a:highlight>
              </a:rPr>
              <a:t>Task 4 </a:t>
            </a:r>
            <a:r>
              <a:rPr lang="en-GB" sz="3200" dirty="0"/>
              <a:t>Write out 6 dialogues in two colours following the example</a:t>
            </a:r>
          </a:p>
        </p:txBody>
      </p:sp>
    </p:spTree>
    <p:extLst>
      <p:ext uri="{BB962C8B-B14F-4D97-AF65-F5344CB8AC3E}">
        <p14:creationId xmlns:p14="http://schemas.microsoft.com/office/powerpoint/2010/main" val="39470638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F43F6-E4A0-4D54-A29D-4B95CE01C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¿</a:t>
            </a:r>
            <a:r>
              <a:rPr lang="en-GB" sz="3600" dirty="0" err="1"/>
              <a:t>Cuántos</a:t>
            </a:r>
            <a:r>
              <a:rPr lang="en-GB" sz="3600" dirty="0"/>
              <a:t> </a:t>
            </a:r>
            <a:r>
              <a:rPr lang="en-GB" sz="3600" dirty="0" err="1"/>
              <a:t>años</a:t>
            </a:r>
            <a:r>
              <a:rPr lang="en-GB" sz="3600" dirty="0"/>
              <a:t> </a:t>
            </a:r>
            <a:r>
              <a:rPr lang="en-GB" sz="3600" dirty="0" err="1"/>
              <a:t>tienes</a:t>
            </a:r>
            <a:r>
              <a:rPr lang="en-GB" sz="3600" dirty="0"/>
              <a:t>? </a:t>
            </a:r>
            <a:r>
              <a:rPr lang="en-GB" sz="3600" dirty="0">
                <a:solidFill>
                  <a:srgbClr val="FF0000"/>
                </a:solidFill>
              </a:rPr>
              <a:t>Answers</a:t>
            </a:r>
            <a:r>
              <a:rPr lang="en-GB" sz="3600" dirty="0"/>
              <a:t> </a:t>
            </a:r>
            <a:br>
              <a:rPr lang="en-GB" sz="3600" dirty="0"/>
            </a:br>
            <a:r>
              <a:rPr lang="en-GB" sz="3600" dirty="0">
                <a:solidFill>
                  <a:srgbClr val="00B050"/>
                </a:solidFill>
              </a:rPr>
              <a:t> Tengo </a:t>
            </a:r>
            <a:r>
              <a:rPr lang="en-GB" sz="3600" dirty="0" err="1">
                <a:solidFill>
                  <a:srgbClr val="00B050"/>
                </a:solidFill>
              </a:rPr>
              <a:t>siete</a:t>
            </a:r>
            <a:r>
              <a:rPr lang="en-GB" sz="3600" dirty="0">
                <a:solidFill>
                  <a:srgbClr val="00B050"/>
                </a:solidFill>
              </a:rPr>
              <a:t> </a:t>
            </a:r>
            <a:r>
              <a:rPr lang="en-GB" sz="3600" dirty="0" err="1">
                <a:solidFill>
                  <a:srgbClr val="00B050"/>
                </a:solidFill>
              </a:rPr>
              <a:t>años</a:t>
            </a:r>
            <a:endParaRPr lang="en-GB" sz="3600" dirty="0">
              <a:solidFill>
                <a:srgbClr val="00B050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5A6D4DC-AF93-4321-8055-FAE6658D30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557" t="44546" r="2247" b="25961"/>
          <a:stretch/>
        </p:blipFill>
        <p:spPr>
          <a:xfrm>
            <a:off x="5245099" y="3048531"/>
            <a:ext cx="5080001" cy="1219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CB8312-AF73-417D-8855-CBD77B48AF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02" t="42731" r="59328" b="31566"/>
          <a:stretch/>
        </p:blipFill>
        <p:spPr>
          <a:xfrm>
            <a:off x="278123" y="2542601"/>
            <a:ext cx="2247901" cy="13255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2447B22-8D80-4C74-AF84-638E4ECDE95E}"/>
              </a:ext>
            </a:extLst>
          </p:cNvPr>
          <p:cNvSpPr txBox="1"/>
          <p:nvPr/>
        </p:nvSpPr>
        <p:spPr>
          <a:xfrm>
            <a:off x="355600" y="1839073"/>
            <a:ext cx="110931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highlight>
                  <a:srgbClr val="FFFF00"/>
                </a:highlight>
              </a:rPr>
              <a:t>Task 4 </a:t>
            </a:r>
            <a:r>
              <a:rPr lang="en-GB" sz="3200" dirty="0"/>
              <a:t>Write out 6 dialogues in two colours following the example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2AF436-11B4-4ED6-A7F3-53ED1CCA11AD}"/>
              </a:ext>
            </a:extLst>
          </p:cNvPr>
          <p:cNvSpPr txBox="1"/>
          <p:nvPr/>
        </p:nvSpPr>
        <p:spPr>
          <a:xfrm>
            <a:off x="2719054" y="2667835"/>
            <a:ext cx="23330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a. ¿</a:t>
            </a:r>
            <a:r>
              <a:rPr lang="en-GB" dirty="0" err="1"/>
              <a:t>Cómo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llamas?</a:t>
            </a:r>
          </a:p>
          <a:p>
            <a:r>
              <a:rPr lang="en-GB" dirty="0">
                <a:solidFill>
                  <a:srgbClr val="00B050"/>
                </a:solidFill>
              </a:rPr>
              <a:t>Me </a:t>
            </a:r>
            <a:r>
              <a:rPr lang="en-GB" dirty="0" err="1">
                <a:solidFill>
                  <a:srgbClr val="00B050"/>
                </a:solidFill>
              </a:rPr>
              <a:t>llamo</a:t>
            </a:r>
            <a:r>
              <a:rPr lang="en-GB" dirty="0">
                <a:solidFill>
                  <a:srgbClr val="00B050"/>
                </a:solidFill>
              </a:rPr>
              <a:t>  Marcos</a:t>
            </a:r>
          </a:p>
          <a:p>
            <a:r>
              <a:rPr lang="en-GB" dirty="0"/>
              <a:t>¿</a:t>
            </a:r>
            <a:r>
              <a:rPr lang="en-GB" dirty="0" err="1"/>
              <a:t>Cuántos</a:t>
            </a:r>
            <a:r>
              <a:rPr lang="en-GB" dirty="0"/>
              <a:t> </a:t>
            </a:r>
            <a:r>
              <a:rPr lang="en-GB" dirty="0" err="1"/>
              <a:t>años</a:t>
            </a:r>
            <a:r>
              <a:rPr lang="en-GB" dirty="0"/>
              <a:t> </a:t>
            </a:r>
            <a:r>
              <a:rPr lang="en-GB" dirty="0" err="1"/>
              <a:t>tienes</a:t>
            </a:r>
            <a:r>
              <a:rPr lang="en-GB" dirty="0"/>
              <a:t>?</a:t>
            </a:r>
          </a:p>
          <a:p>
            <a:r>
              <a:rPr lang="en-GB" dirty="0">
                <a:solidFill>
                  <a:srgbClr val="00B050"/>
                </a:solidFill>
              </a:rPr>
              <a:t>Tengo  once </a:t>
            </a:r>
            <a:r>
              <a:rPr lang="en-GB" dirty="0" err="1">
                <a:solidFill>
                  <a:srgbClr val="00B050"/>
                </a:solidFill>
              </a:rPr>
              <a:t>años</a:t>
            </a:r>
            <a:r>
              <a:rPr lang="en-GB" dirty="0">
                <a:solidFill>
                  <a:srgbClr val="00B050"/>
                </a:solidFill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EC6468-45B1-424E-9C92-11AF8288C5F4}"/>
              </a:ext>
            </a:extLst>
          </p:cNvPr>
          <p:cNvSpPr txBox="1"/>
          <p:nvPr/>
        </p:nvSpPr>
        <p:spPr>
          <a:xfrm flipH="1">
            <a:off x="355600" y="4583819"/>
            <a:ext cx="24002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b.¿</a:t>
            </a:r>
            <a:r>
              <a:rPr lang="en-GB" dirty="0" err="1"/>
              <a:t>Cómo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llamas?</a:t>
            </a:r>
          </a:p>
          <a:p>
            <a:r>
              <a:rPr lang="en-GB" dirty="0">
                <a:solidFill>
                  <a:srgbClr val="00B050"/>
                </a:solidFill>
              </a:rPr>
              <a:t>Me </a:t>
            </a:r>
            <a:r>
              <a:rPr lang="en-GB" dirty="0" err="1">
                <a:solidFill>
                  <a:srgbClr val="00B050"/>
                </a:solidFill>
              </a:rPr>
              <a:t>llamo</a:t>
            </a:r>
            <a:r>
              <a:rPr lang="en-GB" dirty="0">
                <a:solidFill>
                  <a:srgbClr val="00B050"/>
                </a:solidFill>
              </a:rPr>
              <a:t> Carlos</a:t>
            </a:r>
          </a:p>
          <a:p>
            <a:r>
              <a:rPr lang="en-GB" dirty="0"/>
              <a:t>¿</a:t>
            </a:r>
            <a:r>
              <a:rPr lang="en-GB" dirty="0" err="1"/>
              <a:t>Cuántos</a:t>
            </a:r>
            <a:r>
              <a:rPr lang="en-GB" dirty="0"/>
              <a:t> </a:t>
            </a:r>
            <a:r>
              <a:rPr lang="en-GB" dirty="0" err="1"/>
              <a:t>años</a:t>
            </a:r>
            <a:r>
              <a:rPr lang="en-GB" dirty="0"/>
              <a:t> </a:t>
            </a:r>
            <a:r>
              <a:rPr lang="en-GB" dirty="0" err="1"/>
              <a:t>tienes</a:t>
            </a:r>
            <a:r>
              <a:rPr lang="en-GB" dirty="0"/>
              <a:t>?</a:t>
            </a:r>
          </a:p>
          <a:p>
            <a:r>
              <a:rPr lang="en-GB" dirty="0">
                <a:solidFill>
                  <a:srgbClr val="00B050"/>
                </a:solidFill>
              </a:rPr>
              <a:t>Tengo </a:t>
            </a:r>
            <a:r>
              <a:rPr lang="en-GB" dirty="0" err="1">
                <a:solidFill>
                  <a:srgbClr val="00B050"/>
                </a:solidFill>
              </a:rPr>
              <a:t>catorce</a:t>
            </a:r>
            <a:r>
              <a:rPr lang="en-GB" dirty="0">
                <a:solidFill>
                  <a:srgbClr val="00B050"/>
                </a:solidFill>
              </a:rPr>
              <a:t>  </a:t>
            </a:r>
            <a:r>
              <a:rPr lang="en-GB" dirty="0" err="1">
                <a:solidFill>
                  <a:srgbClr val="00B050"/>
                </a:solidFill>
              </a:rPr>
              <a:t>años</a:t>
            </a:r>
            <a:r>
              <a:rPr lang="en-GB" dirty="0">
                <a:solidFill>
                  <a:srgbClr val="00B050"/>
                </a:solidFill>
              </a:rPr>
              <a:t>?</a:t>
            </a:r>
          </a:p>
          <a:p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816560-91B4-4F5D-8F5F-FB3DF07C8191}"/>
              </a:ext>
            </a:extLst>
          </p:cNvPr>
          <p:cNvSpPr txBox="1"/>
          <p:nvPr/>
        </p:nvSpPr>
        <p:spPr>
          <a:xfrm>
            <a:off x="3143600" y="4556566"/>
            <a:ext cx="228344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d. ¿</a:t>
            </a:r>
            <a:r>
              <a:rPr lang="en-GB" dirty="0" err="1"/>
              <a:t>Cómo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llamas?</a:t>
            </a:r>
          </a:p>
          <a:p>
            <a:r>
              <a:rPr lang="en-GB" dirty="0">
                <a:solidFill>
                  <a:srgbClr val="00B050"/>
                </a:solidFill>
              </a:rPr>
              <a:t>Me </a:t>
            </a:r>
            <a:r>
              <a:rPr lang="en-GB" dirty="0" err="1">
                <a:solidFill>
                  <a:srgbClr val="00B050"/>
                </a:solidFill>
              </a:rPr>
              <a:t>llamo</a:t>
            </a:r>
            <a:r>
              <a:rPr lang="en-GB" dirty="0">
                <a:solidFill>
                  <a:srgbClr val="00B050"/>
                </a:solidFill>
              </a:rPr>
              <a:t> Andrea</a:t>
            </a:r>
          </a:p>
          <a:p>
            <a:r>
              <a:rPr lang="en-GB" dirty="0"/>
              <a:t>¿</a:t>
            </a:r>
            <a:r>
              <a:rPr lang="en-GB" dirty="0" err="1"/>
              <a:t>Cuántos</a:t>
            </a:r>
            <a:r>
              <a:rPr lang="en-GB" dirty="0"/>
              <a:t> </a:t>
            </a:r>
            <a:r>
              <a:rPr lang="en-GB" dirty="0" err="1"/>
              <a:t>años</a:t>
            </a:r>
            <a:r>
              <a:rPr lang="en-GB" dirty="0"/>
              <a:t> </a:t>
            </a:r>
            <a:r>
              <a:rPr lang="en-GB" dirty="0" err="1"/>
              <a:t>tienes</a:t>
            </a:r>
            <a:r>
              <a:rPr lang="en-GB" dirty="0"/>
              <a:t>?</a:t>
            </a:r>
          </a:p>
          <a:p>
            <a:r>
              <a:rPr lang="en-GB" dirty="0">
                <a:solidFill>
                  <a:srgbClr val="00B050"/>
                </a:solidFill>
              </a:rPr>
              <a:t>Tengo seis  </a:t>
            </a:r>
            <a:r>
              <a:rPr lang="en-GB" dirty="0" err="1">
                <a:solidFill>
                  <a:srgbClr val="00B050"/>
                </a:solidFill>
              </a:rPr>
              <a:t>años</a:t>
            </a:r>
            <a:r>
              <a:rPr lang="en-GB" dirty="0">
                <a:solidFill>
                  <a:srgbClr val="00B050"/>
                </a:solidFill>
              </a:rPr>
              <a:t>?</a:t>
            </a:r>
          </a:p>
          <a:p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D3A9B23-69D3-4139-8FAC-A45F8AC569E4}"/>
              </a:ext>
            </a:extLst>
          </p:cNvPr>
          <p:cNvSpPr/>
          <p:nvPr/>
        </p:nvSpPr>
        <p:spPr>
          <a:xfrm>
            <a:off x="5948806" y="4580554"/>
            <a:ext cx="22834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dirty="0">
                <a:solidFill>
                  <a:prstClr val="black"/>
                </a:solidFill>
              </a:rPr>
              <a:t>e. ¿</a:t>
            </a:r>
            <a:r>
              <a:rPr lang="en-GB" dirty="0" err="1">
                <a:solidFill>
                  <a:prstClr val="black"/>
                </a:solidFill>
              </a:rPr>
              <a:t>Cómo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err="1">
                <a:solidFill>
                  <a:prstClr val="black"/>
                </a:solidFill>
              </a:rPr>
              <a:t>te</a:t>
            </a:r>
            <a:r>
              <a:rPr lang="en-GB" dirty="0">
                <a:solidFill>
                  <a:prstClr val="black"/>
                </a:solidFill>
              </a:rPr>
              <a:t> llamas?</a:t>
            </a:r>
          </a:p>
          <a:p>
            <a:pPr lvl="0"/>
            <a:r>
              <a:rPr lang="en-GB" dirty="0">
                <a:solidFill>
                  <a:srgbClr val="00B050"/>
                </a:solidFill>
              </a:rPr>
              <a:t>Me </a:t>
            </a:r>
            <a:r>
              <a:rPr lang="en-GB" dirty="0" err="1">
                <a:solidFill>
                  <a:srgbClr val="00B050"/>
                </a:solidFill>
              </a:rPr>
              <a:t>llamo</a:t>
            </a:r>
            <a:r>
              <a:rPr lang="en-GB" dirty="0">
                <a:solidFill>
                  <a:srgbClr val="00B050"/>
                </a:solidFill>
              </a:rPr>
              <a:t> Nuria</a:t>
            </a:r>
          </a:p>
          <a:p>
            <a:pPr lvl="0"/>
            <a:r>
              <a:rPr lang="en-GB" dirty="0">
                <a:solidFill>
                  <a:prstClr val="black"/>
                </a:solidFill>
              </a:rPr>
              <a:t>¿</a:t>
            </a:r>
            <a:r>
              <a:rPr lang="en-GB" dirty="0" err="1">
                <a:solidFill>
                  <a:prstClr val="black"/>
                </a:solidFill>
              </a:rPr>
              <a:t>Cuántos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err="1">
                <a:solidFill>
                  <a:prstClr val="black"/>
                </a:solidFill>
              </a:rPr>
              <a:t>años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err="1">
                <a:solidFill>
                  <a:prstClr val="black"/>
                </a:solidFill>
              </a:rPr>
              <a:t>tienes</a:t>
            </a:r>
            <a:r>
              <a:rPr lang="en-GB" dirty="0">
                <a:solidFill>
                  <a:prstClr val="black"/>
                </a:solidFill>
              </a:rPr>
              <a:t>?</a:t>
            </a:r>
          </a:p>
          <a:p>
            <a:pPr lvl="0"/>
            <a:r>
              <a:rPr lang="en-GB" dirty="0">
                <a:solidFill>
                  <a:srgbClr val="00B050"/>
                </a:solidFill>
              </a:rPr>
              <a:t>Tengo </a:t>
            </a:r>
            <a:r>
              <a:rPr lang="en-GB" dirty="0" err="1">
                <a:solidFill>
                  <a:srgbClr val="00B050"/>
                </a:solidFill>
              </a:rPr>
              <a:t>doce</a:t>
            </a:r>
            <a:r>
              <a:rPr lang="en-GB" dirty="0">
                <a:solidFill>
                  <a:srgbClr val="00B050"/>
                </a:solidFill>
              </a:rPr>
              <a:t>  </a:t>
            </a:r>
            <a:r>
              <a:rPr lang="en-GB" dirty="0" err="1">
                <a:solidFill>
                  <a:srgbClr val="00B050"/>
                </a:solidFill>
              </a:rPr>
              <a:t>años</a:t>
            </a:r>
            <a:r>
              <a:rPr lang="en-GB" dirty="0">
                <a:solidFill>
                  <a:srgbClr val="00B050"/>
                </a:solidFill>
              </a:rPr>
              <a:t>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2EC0CBE-0957-4B85-9380-18FCAFA0696C}"/>
              </a:ext>
            </a:extLst>
          </p:cNvPr>
          <p:cNvSpPr/>
          <p:nvPr/>
        </p:nvSpPr>
        <p:spPr>
          <a:xfrm>
            <a:off x="8754011" y="4507619"/>
            <a:ext cx="24003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dirty="0">
                <a:solidFill>
                  <a:prstClr val="black"/>
                </a:solidFill>
              </a:rPr>
              <a:t>f. ¿</a:t>
            </a:r>
            <a:r>
              <a:rPr lang="en-GB" dirty="0" err="1">
                <a:solidFill>
                  <a:prstClr val="black"/>
                </a:solidFill>
              </a:rPr>
              <a:t>Cómo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err="1">
                <a:solidFill>
                  <a:prstClr val="black"/>
                </a:solidFill>
              </a:rPr>
              <a:t>te</a:t>
            </a:r>
            <a:r>
              <a:rPr lang="en-GB" dirty="0">
                <a:solidFill>
                  <a:prstClr val="black"/>
                </a:solidFill>
              </a:rPr>
              <a:t> llamas?</a:t>
            </a:r>
          </a:p>
          <a:p>
            <a:pPr lvl="0"/>
            <a:r>
              <a:rPr lang="en-GB" dirty="0">
                <a:solidFill>
                  <a:srgbClr val="00B050"/>
                </a:solidFill>
              </a:rPr>
              <a:t>Me </a:t>
            </a:r>
            <a:r>
              <a:rPr lang="en-GB" dirty="0" err="1">
                <a:solidFill>
                  <a:srgbClr val="00B050"/>
                </a:solidFill>
              </a:rPr>
              <a:t>llamo</a:t>
            </a:r>
            <a:r>
              <a:rPr lang="en-GB" dirty="0">
                <a:solidFill>
                  <a:srgbClr val="00B050"/>
                </a:solidFill>
              </a:rPr>
              <a:t> Inés</a:t>
            </a:r>
          </a:p>
          <a:p>
            <a:pPr lvl="0"/>
            <a:r>
              <a:rPr lang="en-GB" dirty="0">
                <a:solidFill>
                  <a:prstClr val="black"/>
                </a:solidFill>
              </a:rPr>
              <a:t>¿</a:t>
            </a:r>
            <a:r>
              <a:rPr lang="en-GB" dirty="0" err="1">
                <a:solidFill>
                  <a:prstClr val="black"/>
                </a:solidFill>
              </a:rPr>
              <a:t>Cuántos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err="1">
                <a:solidFill>
                  <a:prstClr val="black"/>
                </a:solidFill>
              </a:rPr>
              <a:t>años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err="1">
                <a:solidFill>
                  <a:prstClr val="black"/>
                </a:solidFill>
              </a:rPr>
              <a:t>tienes</a:t>
            </a:r>
            <a:r>
              <a:rPr lang="en-GB" dirty="0">
                <a:solidFill>
                  <a:prstClr val="black"/>
                </a:solidFill>
              </a:rPr>
              <a:t>?</a:t>
            </a:r>
          </a:p>
          <a:p>
            <a:pPr lvl="0"/>
            <a:r>
              <a:rPr lang="en-GB" dirty="0">
                <a:solidFill>
                  <a:srgbClr val="00B050"/>
                </a:solidFill>
              </a:rPr>
              <a:t>Tengo  </a:t>
            </a:r>
            <a:r>
              <a:rPr lang="en-GB" dirty="0" err="1">
                <a:solidFill>
                  <a:srgbClr val="00B050"/>
                </a:solidFill>
              </a:rPr>
              <a:t>diez</a:t>
            </a:r>
            <a:r>
              <a:rPr lang="en-GB" dirty="0">
                <a:solidFill>
                  <a:srgbClr val="00B050"/>
                </a:solidFill>
              </a:rPr>
              <a:t>  </a:t>
            </a:r>
            <a:r>
              <a:rPr lang="en-GB" dirty="0" err="1">
                <a:solidFill>
                  <a:srgbClr val="00B050"/>
                </a:solidFill>
              </a:rPr>
              <a:t>años</a:t>
            </a:r>
            <a:r>
              <a:rPr lang="en-GB" dirty="0">
                <a:solidFill>
                  <a:srgbClr val="00B05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187771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F43F6-E4A0-4D54-A29D-4B95CE01C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Mi </a:t>
            </a:r>
            <a:r>
              <a:rPr lang="en-GB" b="1" dirty="0" err="1"/>
              <a:t>familia</a:t>
            </a:r>
            <a:r>
              <a:rPr lang="en-GB" b="1" dirty="0"/>
              <a:t>       </a:t>
            </a:r>
            <a:r>
              <a:rPr lang="en-GB" dirty="0"/>
              <a:t>¿</a:t>
            </a:r>
            <a:r>
              <a:rPr lang="en-GB" dirty="0" err="1"/>
              <a:t>Tienes</a:t>
            </a:r>
            <a:r>
              <a:rPr lang="en-GB" dirty="0"/>
              <a:t> </a:t>
            </a:r>
            <a:r>
              <a:rPr lang="en-GB" dirty="0" err="1"/>
              <a:t>hermanos</a:t>
            </a:r>
            <a:r>
              <a:rPr lang="en-GB" dirty="0"/>
              <a:t>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7B1728D-EAF3-47A8-A657-4FDE39ADD6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35" t="41810" r="10274" b="20832"/>
          <a:stretch/>
        </p:blipFill>
        <p:spPr>
          <a:xfrm>
            <a:off x="838200" y="2184400"/>
            <a:ext cx="4699000" cy="1625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DB28E17-B385-49C7-8FB2-E6405BF7BB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788" t="28352" r="9213" b="30125"/>
          <a:stretch/>
        </p:blipFill>
        <p:spPr>
          <a:xfrm>
            <a:off x="1244600" y="4127500"/>
            <a:ext cx="3670300" cy="1524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F486C6-8ACE-4E01-A0C3-25131DDEBEA1}"/>
              </a:ext>
            </a:extLst>
          </p:cNvPr>
          <p:cNvSpPr txBox="1"/>
          <p:nvPr/>
        </p:nvSpPr>
        <p:spPr>
          <a:xfrm>
            <a:off x="6096000" y="2374900"/>
            <a:ext cx="47856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highlight>
                  <a:srgbClr val="FFFF00"/>
                </a:highlight>
              </a:rPr>
              <a:t>Task 5 </a:t>
            </a:r>
            <a:r>
              <a:rPr lang="en-GB" sz="2800" dirty="0"/>
              <a:t>Translate a-h into English</a:t>
            </a:r>
          </a:p>
        </p:txBody>
      </p:sp>
    </p:spTree>
    <p:extLst>
      <p:ext uri="{BB962C8B-B14F-4D97-AF65-F5344CB8AC3E}">
        <p14:creationId xmlns:p14="http://schemas.microsoft.com/office/powerpoint/2010/main" val="2259916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F43F6-E4A0-4D54-A29D-4B95CE01C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Mi </a:t>
            </a:r>
            <a:r>
              <a:rPr lang="en-GB" b="1" dirty="0" err="1"/>
              <a:t>familia</a:t>
            </a:r>
            <a:r>
              <a:rPr lang="en-GB" b="1" dirty="0"/>
              <a:t>       </a:t>
            </a:r>
            <a:r>
              <a:rPr lang="en-GB" dirty="0"/>
              <a:t>¿</a:t>
            </a:r>
            <a:r>
              <a:rPr lang="en-GB" dirty="0" err="1"/>
              <a:t>Tienes</a:t>
            </a:r>
            <a:r>
              <a:rPr lang="en-GB" dirty="0"/>
              <a:t> </a:t>
            </a:r>
            <a:r>
              <a:rPr lang="en-GB" dirty="0" err="1"/>
              <a:t>hermanos</a:t>
            </a:r>
            <a:r>
              <a:rPr lang="en-GB" dirty="0"/>
              <a:t>?  </a:t>
            </a:r>
            <a:r>
              <a:rPr lang="en-GB" dirty="0">
                <a:solidFill>
                  <a:srgbClr val="FF0000"/>
                </a:solidFill>
              </a:rPr>
              <a:t>Answers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7B1728D-EAF3-47A8-A657-4FDE39ADD6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35" t="41810" r="10274" b="20832"/>
          <a:stretch/>
        </p:blipFill>
        <p:spPr>
          <a:xfrm>
            <a:off x="838200" y="2184400"/>
            <a:ext cx="4699000" cy="1625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DB28E17-B385-49C7-8FB2-E6405BF7BB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788" t="28352" r="9213" b="30125"/>
          <a:stretch/>
        </p:blipFill>
        <p:spPr>
          <a:xfrm>
            <a:off x="1244600" y="4127500"/>
            <a:ext cx="3670300" cy="1524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F486C6-8ACE-4E01-A0C3-25131DDEBEA1}"/>
              </a:ext>
            </a:extLst>
          </p:cNvPr>
          <p:cNvSpPr txBox="1"/>
          <p:nvPr/>
        </p:nvSpPr>
        <p:spPr>
          <a:xfrm>
            <a:off x="6096000" y="2374900"/>
            <a:ext cx="47856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highlight>
                  <a:srgbClr val="FFFF00"/>
                </a:highlight>
              </a:rPr>
              <a:t>Task 5 </a:t>
            </a:r>
            <a:r>
              <a:rPr lang="en-GB" sz="2800" dirty="0"/>
              <a:t>Translate a-h into English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02F796-2B73-4323-B7B2-52521B090A3A}"/>
              </a:ext>
            </a:extLst>
          </p:cNvPr>
          <p:cNvSpPr txBox="1"/>
          <p:nvPr/>
        </p:nvSpPr>
        <p:spPr>
          <a:xfrm>
            <a:off x="6096000" y="3429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201436-F480-4345-A227-BC98D1F889AC}"/>
              </a:ext>
            </a:extLst>
          </p:cNvPr>
          <p:cNvSpPr txBox="1"/>
          <p:nvPr/>
        </p:nvSpPr>
        <p:spPr>
          <a:xfrm>
            <a:off x="6188365" y="3225800"/>
            <a:ext cx="4288866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LcPeriod"/>
            </a:pPr>
            <a:r>
              <a:rPr lang="en-GB" dirty="0">
                <a:solidFill>
                  <a:srgbClr val="FF0000"/>
                </a:solidFill>
              </a:rPr>
              <a:t>I have a brother</a:t>
            </a:r>
          </a:p>
          <a:p>
            <a:pPr marL="342900" indent="-342900">
              <a:buAutoNum type="alphaLcPeriod"/>
            </a:pPr>
            <a:r>
              <a:rPr lang="en-GB" dirty="0">
                <a:solidFill>
                  <a:srgbClr val="FF0000"/>
                </a:solidFill>
              </a:rPr>
              <a:t>I have a sister</a:t>
            </a:r>
          </a:p>
          <a:p>
            <a:pPr marL="342900" indent="-342900">
              <a:buAutoNum type="alphaLcPeriod"/>
            </a:pPr>
            <a:r>
              <a:rPr lang="en-GB" dirty="0">
                <a:solidFill>
                  <a:srgbClr val="FF0000"/>
                </a:solidFill>
              </a:rPr>
              <a:t>I have a step brother</a:t>
            </a:r>
          </a:p>
          <a:p>
            <a:pPr marL="342900" indent="-342900">
              <a:buAutoNum type="alphaLcPeriod"/>
            </a:pPr>
            <a:r>
              <a:rPr lang="en-GB" dirty="0">
                <a:solidFill>
                  <a:srgbClr val="FF0000"/>
                </a:solidFill>
              </a:rPr>
              <a:t>I have a step sister</a:t>
            </a:r>
          </a:p>
          <a:p>
            <a:pPr marL="342900" indent="-342900">
              <a:buAutoNum type="alphaLcPeriod"/>
            </a:pPr>
            <a:r>
              <a:rPr lang="en-GB" dirty="0">
                <a:solidFill>
                  <a:srgbClr val="FF0000"/>
                </a:solidFill>
              </a:rPr>
              <a:t>I have two brothers</a:t>
            </a:r>
          </a:p>
          <a:p>
            <a:pPr marL="342900" indent="-342900">
              <a:buAutoNum type="alphaLcPeriod"/>
            </a:pPr>
            <a:endParaRPr lang="en-GB" dirty="0">
              <a:solidFill>
                <a:srgbClr val="FF0000"/>
              </a:solidFill>
            </a:endParaRPr>
          </a:p>
          <a:p>
            <a:pPr marL="342900" indent="-342900">
              <a:buAutoNum type="alphaLcPeriod"/>
            </a:pPr>
            <a:r>
              <a:rPr lang="en-GB" dirty="0">
                <a:solidFill>
                  <a:srgbClr val="FF0000"/>
                </a:solidFill>
              </a:rPr>
              <a:t>I have a brother and two sisters</a:t>
            </a:r>
          </a:p>
          <a:p>
            <a:pPr marL="342900" indent="-342900">
              <a:buAutoNum type="alphaLcPeriod"/>
            </a:pPr>
            <a:r>
              <a:rPr lang="en-GB" dirty="0">
                <a:solidFill>
                  <a:srgbClr val="FF0000"/>
                </a:solidFill>
              </a:rPr>
              <a:t>I have no siblings. I am an only son</a:t>
            </a:r>
          </a:p>
          <a:p>
            <a:pPr marL="342900" indent="-342900">
              <a:buAutoNum type="alphaLcPeriod"/>
            </a:pPr>
            <a:r>
              <a:rPr lang="en-GB" dirty="0">
                <a:solidFill>
                  <a:srgbClr val="FF0000"/>
                </a:solidFill>
              </a:rPr>
              <a:t>I have no siblings. I am an only daughter</a:t>
            </a:r>
          </a:p>
          <a:p>
            <a:pPr marL="342900" indent="-342900">
              <a:buAutoNum type="alphaL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1610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F43F6-E4A0-4D54-A29D-4B95CE01C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La </a:t>
            </a:r>
            <a:r>
              <a:rPr lang="en-GB" b="1" dirty="0" err="1"/>
              <a:t>fecha</a:t>
            </a:r>
            <a:r>
              <a:rPr lang="en-GB" b="1" dirty="0"/>
              <a:t> </a:t>
            </a:r>
            <a:br>
              <a:rPr lang="en-GB" b="1" dirty="0"/>
            </a:br>
            <a:r>
              <a:rPr lang="en-GB" b="1" dirty="0">
                <a:highlight>
                  <a:srgbClr val="FFFF00"/>
                </a:highlight>
              </a:rPr>
              <a:t>Task 6 </a:t>
            </a:r>
            <a:r>
              <a:rPr lang="en-GB" sz="3100" dirty="0"/>
              <a:t>Fill in the missing numbers, put the months into the correct order and write the dates in Spanish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4160B8A-2699-4B4E-BC51-DE985D731C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33" t="20813" b="19938"/>
          <a:stretch/>
        </p:blipFill>
        <p:spPr>
          <a:xfrm>
            <a:off x="723900" y="2158999"/>
            <a:ext cx="5372100" cy="25781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17487B-C5FC-42AB-976E-72CE27AAC3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10" t="11885" r="12933" b="3252"/>
          <a:stretch/>
        </p:blipFill>
        <p:spPr>
          <a:xfrm>
            <a:off x="5981700" y="2349500"/>
            <a:ext cx="4660900" cy="28559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773616D-E153-49CC-AD1B-ABCD02B5A392}"/>
              </a:ext>
            </a:extLst>
          </p:cNvPr>
          <p:cNvSpPr txBox="1"/>
          <p:nvPr/>
        </p:nvSpPr>
        <p:spPr>
          <a:xfrm>
            <a:off x="546100" y="5067300"/>
            <a:ext cx="465871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LcParenR"/>
            </a:pPr>
            <a:r>
              <a:rPr lang="en-GB" sz="2400" dirty="0">
                <a:highlight>
                  <a:srgbClr val="FFFF00"/>
                </a:highlight>
              </a:rPr>
              <a:t>23</a:t>
            </a:r>
            <a:r>
              <a:rPr lang="en-GB" sz="2400" baseline="30000" dirty="0">
                <a:highlight>
                  <a:srgbClr val="FFFF00"/>
                </a:highlight>
              </a:rPr>
              <a:t>rd</a:t>
            </a:r>
            <a:r>
              <a:rPr lang="en-GB" sz="2400" dirty="0">
                <a:highlight>
                  <a:srgbClr val="FFFF00"/>
                </a:highlight>
              </a:rPr>
              <a:t> March el </a:t>
            </a:r>
            <a:r>
              <a:rPr lang="en-GB" sz="2400" dirty="0" err="1">
                <a:highlight>
                  <a:srgbClr val="FFFF00"/>
                </a:highlight>
              </a:rPr>
              <a:t>veintitrés</a:t>
            </a:r>
            <a:r>
              <a:rPr lang="en-GB" sz="2400" dirty="0">
                <a:highlight>
                  <a:srgbClr val="FFFF00"/>
                </a:highlight>
              </a:rPr>
              <a:t> de </a:t>
            </a:r>
            <a:r>
              <a:rPr lang="en-GB" sz="2400" dirty="0" err="1">
                <a:highlight>
                  <a:srgbClr val="FFFF00"/>
                </a:highlight>
              </a:rPr>
              <a:t>marzo</a:t>
            </a:r>
            <a:endParaRPr lang="en-GB" sz="2400" dirty="0">
              <a:highlight>
                <a:srgbClr val="FFFF00"/>
              </a:highlight>
            </a:endParaRPr>
          </a:p>
          <a:p>
            <a:pPr marL="342900" indent="-342900">
              <a:buAutoNum type="alphaLcParenR"/>
            </a:pPr>
            <a:r>
              <a:rPr lang="en-GB" sz="2400" dirty="0">
                <a:highlight>
                  <a:srgbClr val="FFFF00"/>
                </a:highlight>
              </a:rPr>
              <a:t>15</a:t>
            </a:r>
            <a:r>
              <a:rPr lang="en-GB" sz="2400" baseline="30000" dirty="0">
                <a:highlight>
                  <a:srgbClr val="FFFF00"/>
                </a:highlight>
              </a:rPr>
              <a:t>th</a:t>
            </a:r>
            <a:r>
              <a:rPr lang="en-GB" sz="2400" dirty="0">
                <a:highlight>
                  <a:srgbClr val="FFFF00"/>
                </a:highlight>
              </a:rPr>
              <a:t> June</a:t>
            </a:r>
          </a:p>
          <a:p>
            <a:pPr marL="342900" indent="-342900">
              <a:buAutoNum type="alphaLcParenR"/>
            </a:pPr>
            <a:r>
              <a:rPr lang="en-GB" sz="2400" dirty="0">
                <a:highlight>
                  <a:srgbClr val="FFFF00"/>
                </a:highlight>
              </a:rPr>
              <a:t>8</a:t>
            </a:r>
            <a:r>
              <a:rPr lang="en-GB" sz="2400" baseline="30000" dirty="0">
                <a:highlight>
                  <a:srgbClr val="FFFF00"/>
                </a:highlight>
              </a:rPr>
              <a:t>th</a:t>
            </a:r>
            <a:r>
              <a:rPr lang="en-GB" sz="2400" dirty="0">
                <a:highlight>
                  <a:srgbClr val="FFFF00"/>
                </a:highlight>
              </a:rPr>
              <a:t> July</a:t>
            </a:r>
          </a:p>
          <a:p>
            <a:pPr marL="342900" indent="-342900">
              <a:buAutoNum type="alphaLcParenR"/>
            </a:pPr>
            <a:r>
              <a:rPr lang="en-GB" sz="2400" dirty="0">
                <a:highlight>
                  <a:srgbClr val="FFFF00"/>
                </a:highlight>
              </a:rPr>
              <a:t>4</a:t>
            </a:r>
            <a:r>
              <a:rPr lang="en-GB" sz="2400" baseline="30000" dirty="0">
                <a:highlight>
                  <a:srgbClr val="FFFF00"/>
                </a:highlight>
              </a:rPr>
              <a:t>th</a:t>
            </a:r>
            <a:r>
              <a:rPr lang="en-GB" sz="2400" dirty="0">
                <a:highlight>
                  <a:srgbClr val="FFFF00"/>
                </a:highlight>
              </a:rPr>
              <a:t> May</a:t>
            </a:r>
          </a:p>
        </p:txBody>
      </p:sp>
    </p:spTree>
    <p:extLst>
      <p:ext uri="{BB962C8B-B14F-4D97-AF65-F5344CB8AC3E}">
        <p14:creationId xmlns:p14="http://schemas.microsoft.com/office/powerpoint/2010/main" val="38651587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F43F6-E4A0-4D54-A29D-4B95CE01C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La </a:t>
            </a:r>
            <a:r>
              <a:rPr lang="en-GB" b="1" dirty="0" err="1"/>
              <a:t>fecha</a:t>
            </a:r>
            <a:r>
              <a:rPr lang="en-GB" b="1" dirty="0"/>
              <a:t>  </a:t>
            </a:r>
            <a:r>
              <a:rPr lang="en-GB" b="1" dirty="0">
                <a:solidFill>
                  <a:srgbClr val="FF0000"/>
                </a:solidFill>
              </a:rPr>
              <a:t>Answers</a:t>
            </a:r>
            <a:br>
              <a:rPr lang="en-GB" b="1" dirty="0"/>
            </a:br>
            <a:r>
              <a:rPr lang="en-GB" b="1" dirty="0">
                <a:highlight>
                  <a:srgbClr val="FFFF00"/>
                </a:highlight>
              </a:rPr>
              <a:t>Task 6 </a:t>
            </a:r>
            <a:r>
              <a:rPr lang="en-GB" sz="3100" dirty="0"/>
              <a:t>Fill in the missing numbers, put the months into the correct order and write the dates in Spanish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4160B8A-2699-4B4E-BC51-DE985D731C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33" t="20813" b="19938"/>
          <a:stretch/>
        </p:blipFill>
        <p:spPr>
          <a:xfrm>
            <a:off x="723900" y="2158999"/>
            <a:ext cx="5372100" cy="25781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17487B-C5FC-42AB-976E-72CE27AAC3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10" t="11885" r="12933" b="3252"/>
          <a:stretch/>
        </p:blipFill>
        <p:spPr>
          <a:xfrm>
            <a:off x="5981700" y="2349500"/>
            <a:ext cx="4660900" cy="28559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773616D-E153-49CC-AD1B-ABCD02B5A392}"/>
              </a:ext>
            </a:extLst>
          </p:cNvPr>
          <p:cNvSpPr txBox="1"/>
          <p:nvPr/>
        </p:nvSpPr>
        <p:spPr>
          <a:xfrm>
            <a:off x="546100" y="5067300"/>
            <a:ext cx="465871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LcParenR"/>
            </a:pPr>
            <a:r>
              <a:rPr lang="en-GB" sz="2400" dirty="0">
                <a:highlight>
                  <a:srgbClr val="FFFF00"/>
                </a:highlight>
              </a:rPr>
              <a:t>23</a:t>
            </a:r>
            <a:r>
              <a:rPr lang="en-GB" sz="2400" baseline="30000" dirty="0">
                <a:highlight>
                  <a:srgbClr val="FFFF00"/>
                </a:highlight>
              </a:rPr>
              <a:t>rd</a:t>
            </a:r>
            <a:r>
              <a:rPr lang="en-GB" sz="2400" dirty="0">
                <a:highlight>
                  <a:srgbClr val="FFFF00"/>
                </a:highlight>
              </a:rPr>
              <a:t> March el </a:t>
            </a:r>
            <a:r>
              <a:rPr lang="en-GB" sz="2400" dirty="0" err="1">
                <a:highlight>
                  <a:srgbClr val="FFFF00"/>
                </a:highlight>
              </a:rPr>
              <a:t>veintitrés</a:t>
            </a:r>
            <a:r>
              <a:rPr lang="en-GB" sz="2400" dirty="0">
                <a:highlight>
                  <a:srgbClr val="FFFF00"/>
                </a:highlight>
              </a:rPr>
              <a:t> de </a:t>
            </a:r>
            <a:r>
              <a:rPr lang="en-GB" sz="2400" dirty="0" err="1">
                <a:highlight>
                  <a:srgbClr val="FFFF00"/>
                </a:highlight>
              </a:rPr>
              <a:t>marzo</a:t>
            </a:r>
            <a:endParaRPr lang="en-GB" sz="2400" dirty="0">
              <a:highlight>
                <a:srgbClr val="FFFF00"/>
              </a:highlight>
            </a:endParaRPr>
          </a:p>
          <a:p>
            <a:pPr marL="342900" indent="-342900">
              <a:buAutoNum type="alphaLcParenR"/>
            </a:pPr>
            <a:r>
              <a:rPr lang="en-GB" sz="2400" dirty="0">
                <a:highlight>
                  <a:srgbClr val="FFFF00"/>
                </a:highlight>
              </a:rPr>
              <a:t>15</a:t>
            </a:r>
            <a:r>
              <a:rPr lang="en-GB" sz="2400" baseline="30000" dirty="0">
                <a:highlight>
                  <a:srgbClr val="FFFF00"/>
                </a:highlight>
              </a:rPr>
              <a:t>th</a:t>
            </a:r>
            <a:r>
              <a:rPr lang="en-GB" sz="2400" dirty="0">
                <a:highlight>
                  <a:srgbClr val="FFFF00"/>
                </a:highlight>
              </a:rPr>
              <a:t> June   </a:t>
            </a:r>
            <a:r>
              <a:rPr lang="en-GB" sz="2400" dirty="0">
                <a:solidFill>
                  <a:srgbClr val="FF0000"/>
                </a:solidFill>
                <a:highlight>
                  <a:srgbClr val="FFFF00"/>
                </a:highlight>
              </a:rPr>
              <a:t>el quince de </a:t>
            </a:r>
            <a:r>
              <a:rPr lang="en-GB" sz="2400" dirty="0" err="1">
                <a:solidFill>
                  <a:srgbClr val="FF0000"/>
                </a:solidFill>
                <a:highlight>
                  <a:srgbClr val="FFFF00"/>
                </a:highlight>
              </a:rPr>
              <a:t>junio</a:t>
            </a:r>
            <a:endParaRPr lang="en-GB" sz="2400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marL="342900" indent="-342900">
              <a:buAutoNum type="alphaLcParenR"/>
            </a:pPr>
            <a:r>
              <a:rPr lang="en-GB" sz="2400" dirty="0">
                <a:highlight>
                  <a:srgbClr val="FFFF00"/>
                </a:highlight>
              </a:rPr>
              <a:t>8</a:t>
            </a:r>
            <a:r>
              <a:rPr lang="en-GB" sz="2400" baseline="30000" dirty="0">
                <a:highlight>
                  <a:srgbClr val="FFFF00"/>
                </a:highlight>
              </a:rPr>
              <a:t>th</a:t>
            </a:r>
            <a:r>
              <a:rPr lang="en-GB" sz="2400" dirty="0">
                <a:highlight>
                  <a:srgbClr val="FFFF00"/>
                </a:highlight>
              </a:rPr>
              <a:t> July      </a:t>
            </a:r>
            <a:r>
              <a:rPr lang="en-GB" sz="2400" dirty="0">
                <a:solidFill>
                  <a:srgbClr val="FF0000"/>
                </a:solidFill>
                <a:highlight>
                  <a:srgbClr val="FFFF00"/>
                </a:highlight>
              </a:rPr>
              <a:t>el </a:t>
            </a:r>
            <a:r>
              <a:rPr lang="en-GB" sz="2400" dirty="0" err="1">
                <a:solidFill>
                  <a:srgbClr val="FF0000"/>
                </a:solidFill>
                <a:highlight>
                  <a:srgbClr val="FFFF00"/>
                </a:highlight>
              </a:rPr>
              <a:t>ocho</a:t>
            </a:r>
            <a:r>
              <a:rPr lang="en-GB" sz="2400" dirty="0">
                <a:solidFill>
                  <a:srgbClr val="FF0000"/>
                </a:solidFill>
                <a:highlight>
                  <a:srgbClr val="FFFF00"/>
                </a:highlight>
              </a:rPr>
              <a:t> de </a:t>
            </a:r>
            <a:r>
              <a:rPr lang="en-GB" sz="2400" dirty="0" err="1">
                <a:solidFill>
                  <a:srgbClr val="FF0000"/>
                </a:solidFill>
                <a:highlight>
                  <a:srgbClr val="FFFF00"/>
                </a:highlight>
              </a:rPr>
              <a:t>julio</a:t>
            </a:r>
            <a:endParaRPr lang="en-GB" sz="2400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marL="342900" indent="-342900">
              <a:buAutoNum type="alphaLcParenR"/>
            </a:pPr>
            <a:r>
              <a:rPr lang="en-GB" sz="2400" dirty="0">
                <a:highlight>
                  <a:srgbClr val="FFFF00"/>
                </a:highlight>
              </a:rPr>
              <a:t>4</a:t>
            </a:r>
            <a:r>
              <a:rPr lang="en-GB" sz="2400" baseline="30000" dirty="0">
                <a:highlight>
                  <a:srgbClr val="FFFF00"/>
                </a:highlight>
              </a:rPr>
              <a:t>th</a:t>
            </a:r>
            <a:r>
              <a:rPr lang="en-GB" sz="2400" dirty="0">
                <a:highlight>
                  <a:srgbClr val="FFFF00"/>
                </a:highlight>
              </a:rPr>
              <a:t> May   </a:t>
            </a:r>
            <a:r>
              <a:rPr lang="en-GB" sz="2400" dirty="0">
                <a:solidFill>
                  <a:srgbClr val="FF0000"/>
                </a:solidFill>
                <a:highlight>
                  <a:srgbClr val="FFFF00"/>
                </a:highlight>
              </a:rPr>
              <a:t>el </a:t>
            </a:r>
            <a:r>
              <a:rPr lang="en-GB" sz="2400" dirty="0" err="1">
                <a:solidFill>
                  <a:srgbClr val="FF0000"/>
                </a:solidFill>
                <a:highlight>
                  <a:srgbClr val="FFFF00"/>
                </a:highlight>
              </a:rPr>
              <a:t>cuatro</a:t>
            </a:r>
            <a:r>
              <a:rPr lang="en-GB" sz="2400" dirty="0">
                <a:solidFill>
                  <a:srgbClr val="FF0000"/>
                </a:solidFill>
                <a:highlight>
                  <a:srgbClr val="FFFF00"/>
                </a:highlight>
              </a:rPr>
              <a:t> de mayo</a:t>
            </a:r>
          </a:p>
        </p:txBody>
      </p:sp>
    </p:spTree>
    <p:extLst>
      <p:ext uri="{BB962C8B-B14F-4D97-AF65-F5344CB8AC3E}">
        <p14:creationId xmlns:p14="http://schemas.microsoft.com/office/powerpoint/2010/main" val="38965750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F43F6-E4A0-4D54-A29D-4B95CE01C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highlight>
                  <a:srgbClr val="FFFF00"/>
                </a:highlight>
              </a:rPr>
              <a:t>Task 7  </a:t>
            </a:r>
            <a:r>
              <a:rPr lang="en-GB" dirty="0"/>
              <a:t>Translate the 3 snippets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BE34829-2073-4DC1-85C2-36500F316A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68" t="38642" r="2912" b="31716"/>
          <a:stretch/>
        </p:blipFill>
        <p:spPr>
          <a:xfrm>
            <a:off x="838199" y="2895600"/>
            <a:ext cx="10771343" cy="267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7581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F43F6-E4A0-4D54-A29D-4B95CE01C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highlight>
                  <a:srgbClr val="FFFF00"/>
                </a:highlight>
              </a:rPr>
              <a:t>Task 7  </a:t>
            </a:r>
            <a:r>
              <a:rPr lang="en-GB" dirty="0"/>
              <a:t>Translate the 3 snippets   </a:t>
            </a:r>
            <a:r>
              <a:rPr lang="en-GB" dirty="0">
                <a:solidFill>
                  <a:srgbClr val="FF0000"/>
                </a:solidFill>
              </a:rPr>
              <a:t>Answers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BE34829-2073-4DC1-85C2-36500F316A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68" t="38642" r="2912" b="31716"/>
          <a:stretch/>
        </p:blipFill>
        <p:spPr>
          <a:xfrm>
            <a:off x="582457" y="1371600"/>
            <a:ext cx="10771343" cy="26797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2490717-E292-4EAA-8960-4783DF44F152}"/>
              </a:ext>
            </a:extLst>
          </p:cNvPr>
          <p:cNvSpPr txBox="1"/>
          <p:nvPr/>
        </p:nvSpPr>
        <p:spPr>
          <a:xfrm>
            <a:off x="302683" y="4254500"/>
            <a:ext cx="1163953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 a) Hello! My name is Marta and I live in Seville. I am twelve years old. My birthday is the 25</a:t>
            </a:r>
            <a:r>
              <a:rPr lang="en-GB" baseline="30000" dirty="0">
                <a:solidFill>
                  <a:srgbClr val="FF0000"/>
                </a:solidFill>
              </a:rPr>
              <a:t>th</a:t>
            </a:r>
            <a:r>
              <a:rPr lang="en-GB" dirty="0">
                <a:solidFill>
                  <a:srgbClr val="FF0000"/>
                </a:solidFill>
              </a:rPr>
              <a:t> of December, Christmas day!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r>
              <a:rPr lang="en-GB" dirty="0">
                <a:solidFill>
                  <a:srgbClr val="FF0000"/>
                </a:solidFill>
              </a:rPr>
              <a:t>b) Hello! My name is </a:t>
            </a:r>
            <a:r>
              <a:rPr lang="en-GB" dirty="0" err="1">
                <a:solidFill>
                  <a:srgbClr val="FF0000"/>
                </a:solidFill>
              </a:rPr>
              <a:t>Javi</a:t>
            </a:r>
            <a:r>
              <a:rPr lang="en-GB" dirty="0">
                <a:solidFill>
                  <a:srgbClr val="FF0000"/>
                </a:solidFill>
              </a:rPr>
              <a:t>. I am 13 years old and my birthday is the 19</a:t>
            </a:r>
            <a:r>
              <a:rPr lang="en-GB" baseline="30000" dirty="0">
                <a:solidFill>
                  <a:srgbClr val="FF0000"/>
                </a:solidFill>
              </a:rPr>
              <a:t>th</a:t>
            </a:r>
            <a:r>
              <a:rPr lang="en-GB" dirty="0">
                <a:solidFill>
                  <a:srgbClr val="FF0000"/>
                </a:solidFill>
              </a:rPr>
              <a:t> of September. My passion is sport. See you later.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r>
              <a:rPr lang="en-GB" dirty="0">
                <a:solidFill>
                  <a:srgbClr val="FF0000"/>
                </a:solidFill>
              </a:rPr>
              <a:t>c) Hello! How are you? My name is Irene and I am fourteen years old. I am quite fun. My birthday is the 14</a:t>
            </a:r>
            <a:r>
              <a:rPr lang="en-GB" baseline="30000" dirty="0">
                <a:solidFill>
                  <a:srgbClr val="FF0000"/>
                </a:solidFill>
              </a:rPr>
              <a:t>th</a:t>
            </a:r>
            <a:r>
              <a:rPr lang="en-GB" dirty="0">
                <a:solidFill>
                  <a:srgbClr val="FF0000"/>
                </a:solidFill>
              </a:rPr>
              <a:t> of February,</a:t>
            </a:r>
          </a:p>
          <a:p>
            <a:r>
              <a:rPr lang="en-GB" dirty="0">
                <a:solidFill>
                  <a:srgbClr val="FF0000"/>
                </a:solidFill>
              </a:rPr>
              <a:t>    </a:t>
            </a:r>
            <a:r>
              <a:rPr lang="en-GB" dirty="0" err="1">
                <a:solidFill>
                  <a:srgbClr val="FF0000"/>
                </a:solidFill>
              </a:rPr>
              <a:t>Valentines’s</a:t>
            </a:r>
            <a:r>
              <a:rPr lang="en-GB" dirty="0">
                <a:solidFill>
                  <a:srgbClr val="FF0000"/>
                </a:solidFill>
              </a:rPr>
              <a:t> day</a:t>
            </a:r>
          </a:p>
        </p:txBody>
      </p:sp>
    </p:spTree>
    <p:extLst>
      <p:ext uri="{BB962C8B-B14F-4D97-AF65-F5344CB8AC3E}">
        <p14:creationId xmlns:p14="http://schemas.microsoft.com/office/powerpoint/2010/main" val="30222065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F43F6-E4A0-4D54-A29D-4B95CE01C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Las </a:t>
            </a:r>
            <a:r>
              <a:rPr lang="en-GB" b="1" dirty="0" err="1"/>
              <a:t>mascotas</a:t>
            </a:r>
            <a:r>
              <a:rPr lang="en-GB" b="1" dirty="0"/>
              <a:t>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EB86EFC-33D5-4249-8BF1-C5407133B4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902" t="38307" r="2134" b="31230"/>
          <a:stretch/>
        </p:blipFill>
        <p:spPr>
          <a:xfrm>
            <a:off x="393700" y="1879601"/>
            <a:ext cx="8140700" cy="18716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981951-1582-431B-8445-ECEF7C0081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00" t="33450" r="875" b="35026"/>
          <a:stretch/>
        </p:blipFill>
        <p:spPr>
          <a:xfrm>
            <a:off x="346428" y="4486272"/>
            <a:ext cx="8289572" cy="2124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206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4893" y="47193"/>
            <a:ext cx="8700653" cy="273090"/>
          </a:xfrm>
        </p:spPr>
        <p:txBody>
          <a:bodyPr numCol="1">
            <a:noAutofit/>
          </a:bodyPr>
          <a:lstStyle/>
          <a:p>
            <a:r>
              <a:rPr lang="en-US" sz="1800" b="1" dirty="0"/>
              <a:t>Spanish	|	Year 7	|	</a:t>
            </a:r>
            <a:r>
              <a:rPr lang="es-ES" sz="1800" b="1" dirty="0"/>
              <a:t>Module 1: Mi Vida   </a:t>
            </a:r>
            <a:r>
              <a:rPr lang="es-ES" sz="1800" b="1" dirty="0" err="1"/>
              <a:t>Vocabulary</a:t>
            </a:r>
            <a:endParaRPr lang="en-US" sz="18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294062" y="346385"/>
          <a:ext cx="1893838" cy="263118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77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6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3289">
                <a:tc gridSpan="2">
                  <a:txBody>
                    <a:bodyPr/>
                    <a:lstStyle/>
                    <a:p>
                      <a:r>
                        <a:rPr lang="en-GB" sz="1000" dirty="0"/>
                        <a:t>1. </a:t>
                      </a:r>
                      <a:r>
                        <a:rPr lang="en-GB" sz="1000" dirty="0" err="1"/>
                        <a:t>Saludos</a:t>
                      </a:r>
                      <a:endParaRPr lang="en-GB" sz="1000" dirty="0"/>
                    </a:p>
                    <a:p>
                      <a:r>
                        <a:rPr lang="en-GB" sz="1000" dirty="0"/>
                        <a:t>    Greetings</a:t>
                      </a:r>
                    </a:p>
                  </a:txBody>
                  <a:tcPr marL="74295" marR="74295" marT="37148" marB="37148"/>
                </a:tc>
                <a:tc hMerge="1"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50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¡Hola!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Hello!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50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¿</a:t>
                      </a:r>
                      <a:r>
                        <a:rPr lang="en-GB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Qué</a:t>
                      </a:r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tal</a:t>
                      </a:r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?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How are you?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51788637"/>
                  </a:ext>
                </a:extLst>
              </a:tr>
              <a:tr h="1550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Bien, gracias.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Fine, thanks.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11442073"/>
                  </a:ext>
                </a:extLst>
              </a:tr>
              <a:tr h="1550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fenomenal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great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50058564"/>
                  </a:ext>
                </a:extLst>
              </a:tr>
              <a:tr h="1550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regular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not bad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10160158"/>
                  </a:ext>
                </a:extLst>
              </a:tr>
              <a:tr h="1550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fatal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awful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22819889"/>
                  </a:ext>
                </a:extLst>
              </a:tr>
              <a:tr h="1550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¿</a:t>
                      </a:r>
                      <a:r>
                        <a:rPr lang="en-GB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Cómo</a:t>
                      </a:r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</a:t>
                      </a:r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llamas?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What are you called?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26949251"/>
                  </a:ext>
                </a:extLst>
              </a:tr>
              <a:tr h="1550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 llamo…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 am called…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84718580"/>
                  </a:ext>
                </a:extLst>
              </a:tr>
              <a:tr h="1550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¿Dónde vives?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Where do you live?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78133450"/>
                  </a:ext>
                </a:extLst>
              </a:tr>
              <a:tr h="1550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Vivo en…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 live in…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87883394"/>
                  </a:ext>
                </a:extLst>
              </a:tr>
              <a:tr h="1550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¡Hasta luego!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See you later!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76521288"/>
                  </a:ext>
                </a:extLst>
              </a:tr>
              <a:tr h="15500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¡Adiós!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Goodbye!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62272900"/>
                  </a:ext>
                </a:extLst>
              </a:tr>
            </a:tbl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1143000" y="320283"/>
            <a:ext cx="9906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7F0745E-A3BB-4394-9507-11B45CDA438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489672" y="346384"/>
          <a:ext cx="1549595" cy="212651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997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98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1157">
                <a:tc gridSpan="2">
                  <a:txBody>
                    <a:bodyPr/>
                    <a:lstStyle/>
                    <a:p>
                      <a:r>
                        <a:rPr lang="es-ES" sz="1000" dirty="0"/>
                        <a:t>6.Palabras muy frecuentes</a:t>
                      </a:r>
                    </a:p>
                    <a:p>
                      <a:r>
                        <a:rPr lang="es-ES" sz="1000" dirty="0"/>
                        <a:t>    High-</a:t>
                      </a:r>
                      <a:r>
                        <a:rPr lang="es-ES" sz="1000" dirty="0" err="1"/>
                        <a:t>frequency</a:t>
                      </a:r>
                      <a:r>
                        <a:rPr lang="es-ES" sz="1000" dirty="0"/>
                        <a:t> </a:t>
                      </a:r>
                      <a:r>
                        <a:rPr lang="es-ES" sz="1000" dirty="0" err="1"/>
                        <a:t>words</a:t>
                      </a:r>
                      <a:endParaRPr lang="es-ES" sz="1000" dirty="0"/>
                    </a:p>
                  </a:txBody>
                  <a:tcPr marL="74295" marR="74295" marT="37148" marB="37148"/>
                </a:tc>
                <a:tc hMerge="1"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742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E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bastante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quite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4742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E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no/</a:t>
                      </a:r>
                      <a:r>
                        <a:rPr lang="es-ES" sz="900" b="0" i="1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not</a:t>
                      </a:r>
                      <a:endParaRPr lang="es-ES" sz="900" b="0" i="1" u="none" strike="noStrike" kern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5324133"/>
                  </a:ext>
                </a:extLst>
              </a:tr>
              <a:tr h="174742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E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mi, mis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1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my</a:t>
                      </a:r>
                      <a:endParaRPr lang="es-ES" sz="900" b="0" i="1" u="none" strike="noStrike" kern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83534676"/>
                  </a:ext>
                </a:extLst>
              </a:tr>
              <a:tr h="174742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E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1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very</a:t>
                      </a:r>
                      <a:endParaRPr lang="es-ES" sz="900" b="0" i="1" u="none" strike="noStrike" kern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90439292"/>
                  </a:ext>
                </a:extLst>
              </a:tr>
              <a:tr h="174742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E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1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but</a:t>
                      </a:r>
                      <a:endParaRPr lang="es-ES" sz="900" b="0" i="1" u="none" strike="noStrike" kern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57082222"/>
                  </a:ext>
                </a:extLst>
              </a:tr>
              <a:tr h="174742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E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también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1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also</a:t>
                      </a:r>
                      <a:r>
                        <a:rPr lang="es-ES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s-ES" sz="900" b="0" i="1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too</a:t>
                      </a:r>
                      <a:endParaRPr lang="es-ES" sz="900" b="0" i="1" u="none" strike="noStrike" kern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5380503"/>
                  </a:ext>
                </a:extLst>
              </a:tr>
              <a:tr h="174742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E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tu/tus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1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your</a:t>
                      </a:r>
                      <a:endParaRPr lang="es-ES" sz="900" b="0" i="1" u="none" strike="noStrike" kern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51788637"/>
                  </a:ext>
                </a:extLst>
              </a:tr>
              <a:tr h="174742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E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 poco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 bit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11442073"/>
                  </a:ext>
                </a:extLst>
              </a:tr>
              <a:tr h="174742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GB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and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50058564"/>
                  </a:ext>
                </a:extLst>
              </a:tr>
              <a:tr h="174742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GB" sz="10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porque</a:t>
                      </a:r>
                      <a:endParaRPr lang="en-GB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because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10160158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E771A14E-650D-4B46-969B-F5C06DA5484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285838" y="346385"/>
          <a:ext cx="2115127" cy="235473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31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39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0096">
                <a:tc gridSpan="2">
                  <a:txBody>
                    <a:bodyPr/>
                    <a:lstStyle/>
                    <a:p>
                      <a:pPr algn="l"/>
                      <a:r>
                        <a:rPr lang="en-GB" altLang="en-GB" sz="1000" dirty="0"/>
                        <a:t>3. ¿</a:t>
                      </a:r>
                      <a:r>
                        <a:rPr lang="en-GB" altLang="en-GB" sz="1000" dirty="0" err="1"/>
                        <a:t>Tienes</a:t>
                      </a:r>
                      <a:r>
                        <a:rPr lang="en-GB" altLang="en-GB" sz="1000" dirty="0"/>
                        <a:t> </a:t>
                      </a:r>
                      <a:r>
                        <a:rPr lang="en-GB" altLang="en-GB" sz="1000" dirty="0" err="1"/>
                        <a:t>hermanos</a:t>
                      </a:r>
                      <a:r>
                        <a:rPr lang="en-GB" altLang="en-GB" sz="1000" dirty="0"/>
                        <a:t>?</a:t>
                      </a:r>
                    </a:p>
                    <a:p>
                      <a:pPr algn="l"/>
                      <a:r>
                        <a:rPr lang="en-GB" altLang="en-GB" sz="1000" dirty="0"/>
                        <a:t>    Do you have any siblings?</a:t>
                      </a:r>
                    </a:p>
                  </a:txBody>
                  <a:tcPr marL="74295" marR="74295" marT="37148" marB="37148"/>
                </a:tc>
                <a:tc hMerge="1"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864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Tengo…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 have…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864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una hermana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 </a:t>
                      </a:r>
                      <a:r>
                        <a:rPr lang="es-ES" sz="1000" b="0" i="1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sister</a:t>
                      </a:r>
                      <a:endParaRPr lang="es-ES" sz="1000" b="0" i="1" u="none" strike="noStrike" kern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51788637"/>
                  </a:ext>
                </a:extLst>
              </a:tr>
              <a:tr h="18864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 hermano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 </a:t>
                      </a:r>
                      <a:r>
                        <a:rPr lang="es-ES" sz="1000" b="0" i="1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brother</a:t>
                      </a:r>
                      <a:endParaRPr lang="es-ES" sz="1000" b="0" i="1" u="none" strike="noStrike" kern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11442073"/>
                  </a:ext>
                </a:extLst>
              </a:tr>
              <a:tr h="18864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una </a:t>
                      </a:r>
                      <a:r>
                        <a:rPr lang="en-GB" sz="10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hermanastra</a:t>
                      </a:r>
                      <a:endParaRPr lang="en-GB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 half-sister/stepsister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50058564"/>
                  </a:ext>
                </a:extLst>
              </a:tr>
              <a:tr h="18864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 </a:t>
                      </a:r>
                      <a:r>
                        <a:rPr lang="en-GB" sz="10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hermanastro</a:t>
                      </a:r>
                      <a:endParaRPr lang="en-GB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 half-brother/stepbrother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10160158"/>
                  </a:ext>
                </a:extLst>
              </a:tr>
              <a:tr h="18864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</a:t>
                      </a:r>
                      <a:r>
                        <a:rPr lang="en-GB" sz="10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tengo</a:t>
                      </a:r>
                      <a:r>
                        <a:rPr lang="en-GB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hermanos</a:t>
                      </a:r>
                      <a:r>
                        <a:rPr lang="en-GB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 don’t have any brothers or sisters.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22819889"/>
                  </a:ext>
                </a:extLst>
              </a:tr>
              <a:tr h="18864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Soy hijo único./Soy hija única.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 am an only child.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37396474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36E90FA4-75FE-4181-B59F-47A73B396DC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285838" y="5424015"/>
          <a:ext cx="2115127" cy="116967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569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81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822">
                <a:tc gridSpan="2">
                  <a:txBody>
                    <a:bodyPr/>
                    <a:lstStyle/>
                    <a:p>
                      <a:pPr algn="l"/>
                      <a:r>
                        <a:rPr lang="en-GB" altLang="en-GB" sz="1000" dirty="0"/>
                        <a:t>5. ¿</a:t>
                      </a:r>
                      <a:r>
                        <a:rPr lang="en-GB" altLang="en-GB" sz="1000" dirty="0" err="1"/>
                        <a:t>Cuántos</a:t>
                      </a:r>
                      <a:r>
                        <a:rPr lang="en-GB" altLang="en-GB" sz="1000" dirty="0"/>
                        <a:t> </a:t>
                      </a:r>
                      <a:r>
                        <a:rPr lang="en-GB" altLang="en-GB" sz="1000" dirty="0" err="1"/>
                        <a:t>años</a:t>
                      </a:r>
                      <a:r>
                        <a:rPr lang="en-GB" altLang="en-GB" sz="1000" dirty="0"/>
                        <a:t> </a:t>
                      </a:r>
                      <a:r>
                        <a:rPr lang="en-GB" altLang="en-GB" sz="1000" dirty="0" err="1"/>
                        <a:t>tienes</a:t>
                      </a:r>
                      <a:r>
                        <a:rPr lang="en-GB" altLang="en-GB" sz="1000" dirty="0"/>
                        <a:t>?</a:t>
                      </a:r>
                    </a:p>
                    <a:p>
                      <a:pPr algn="l"/>
                      <a:r>
                        <a:rPr lang="en-GB" altLang="en-GB" sz="1000" dirty="0"/>
                        <a:t>    How old are you?</a:t>
                      </a:r>
                    </a:p>
                  </a:txBody>
                  <a:tcPr marL="74295" marR="74295" marT="37148" marB="37148"/>
                </a:tc>
                <a:tc hMerge="1"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901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GB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Tengo… </a:t>
                      </a:r>
                      <a:r>
                        <a:rPr lang="en-GB" sz="10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años</a:t>
                      </a:r>
                      <a:r>
                        <a:rPr lang="en-GB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 am… years old.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901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E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¿Cuándo es tu cumpleaños?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1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When</a:t>
                      </a:r>
                      <a:r>
                        <a:rPr lang="es-ES" sz="10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000" b="0" i="1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is</a:t>
                      </a:r>
                      <a:r>
                        <a:rPr lang="es-ES" sz="10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000" b="0" i="1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your</a:t>
                      </a:r>
                      <a:r>
                        <a:rPr lang="es-ES" sz="10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000" b="0" i="1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birthday</a:t>
                      </a:r>
                      <a:r>
                        <a:rPr lang="es-ES" sz="10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51788637"/>
                  </a:ext>
                </a:extLst>
              </a:tr>
              <a:tr h="144901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E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 cumpleaños es el… de…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My birthday is the… of…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11442073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3E2A7166-76B7-423C-A901-DA87F24EF59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270016" y="3082999"/>
          <a:ext cx="1917884" cy="361759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62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4248">
                <a:tc gridSpan="2">
                  <a:txBody>
                    <a:bodyPr/>
                    <a:lstStyle/>
                    <a:p>
                      <a:pPr algn="l"/>
                      <a:r>
                        <a:rPr lang="en-GB" altLang="en-GB" sz="1000" dirty="0">
                          <a:latin typeface="+mn-lt"/>
                        </a:rPr>
                        <a:t>2.-¿</a:t>
                      </a:r>
                      <a:r>
                        <a:rPr lang="en-GB" altLang="en-GB" sz="1000" dirty="0" err="1">
                          <a:latin typeface="+mn-lt"/>
                        </a:rPr>
                        <a:t>Qué</a:t>
                      </a:r>
                      <a:r>
                        <a:rPr lang="en-GB" altLang="en-GB" sz="1000" dirty="0">
                          <a:latin typeface="+mn-lt"/>
                        </a:rPr>
                        <a:t> </a:t>
                      </a:r>
                      <a:r>
                        <a:rPr lang="en-GB" altLang="en-GB" sz="1000" dirty="0" err="1">
                          <a:latin typeface="+mn-lt"/>
                        </a:rPr>
                        <a:t>tipo</a:t>
                      </a:r>
                      <a:r>
                        <a:rPr lang="en-GB" altLang="en-GB" sz="1000" dirty="0">
                          <a:latin typeface="+mn-lt"/>
                        </a:rPr>
                        <a:t> de persona </a:t>
                      </a:r>
                      <a:r>
                        <a:rPr lang="en-GB" altLang="en-GB" sz="1000" dirty="0" err="1">
                          <a:latin typeface="+mn-lt"/>
                        </a:rPr>
                        <a:t>eres</a:t>
                      </a:r>
                      <a:r>
                        <a:rPr lang="en-GB" altLang="en-GB" sz="1000" dirty="0">
                          <a:latin typeface="+mn-lt"/>
                        </a:rPr>
                        <a:t>?</a:t>
                      </a:r>
                    </a:p>
                    <a:p>
                      <a:pPr algn="l"/>
                      <a:r>
                        <a:rPr lang="en-GB" altLang="en-GB" sz="1000" dirty="0">
                          <a:latin typeface="+mn-lt"/>
                        </a:rPr>
                        <a:t>    What sort of person are you?</a:t>
                      </a:r>
                    </a:p>
                  </a:txBody>
                  <a:tcPr marL="74295" marR="74295" marT="37148" marB="37148"/>
                </a:tc>
                <a:tc hMerge="1"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644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Soy…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 am...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8644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divertido/a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amusing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20827026"/>
                  </a:ext>
                </a:extLst>
              </a:tr>
              <a:tr h="138644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estupendo/a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brilliant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99766391"/>
                  </a:ext>
                </a:extLst>
              </a:tr>
              <a:tr h="138644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fenomenal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fantastic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72529071"/>
                  </a:ext>
                </a:extLst>
              </a:tr>
              <a:tr h="138644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generoso/a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generous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80457506"/>
                  </a:ext>
                </a:extLst>
              </a:tr>
              <a:tr h="138644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genial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great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57078308"/>
                  </a:ext>
                </a:extLst>
              </a:tr>
              <a:tr h="138644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guay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cool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97504073"/>
                  </a:ext>
                </a:extLst>
              </a:tr>
              <a:tr h="138644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listo/a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clever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69704681"/>
                  </a:ext>
                </a:extLst>
              </a:tr>
              <a:tr h="138644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serio/a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serious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67405474"/>
                  </a:ext>
                </a:extLst>
              </a:tr>
              <a:tr h="138644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simpático/a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nice, kind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34912596"/>
                  </a:ext>
                </a:extLst>
              </a:tr>
              <a:tr h="138644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sincero/a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sincere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33688903"/>
                  </a:ext>
                </a:extLst>
              </a:tr>
              <a:tr h="138644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tímido/a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shy</a:t>
                      </a:r>
                      <a:endParaRPr lang="es-ES" sz="10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59895360"/>
                  </a:ext>
                </a:extLst>
              </a:tr>
              <a:tr h="138644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tonto/a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silly</a:t>
                      </a:r>
                      <a:endParaRPr lang="es-ES" sz="10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63551054"/>
                  </a:ext>
                </a:extLst>
              </a:tr>
              <a:tr h="138644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tranquilo/a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quiet</a:t>
                      </a:r>
                      <a:r>
                        <a:rPr lang="es-ES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es-ES" sz="10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calm</a:t>
                      </a:r>
                      <a:endParaRPr lang="es-ES" sz="10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60966769"/>
                  </a:ext>
                </a:extLst>
              </a:tr>
              <a:tr h="138644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Mi pasión es…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My</a:t>
                      </a:r>
                      <a:r>
                        <a:rPr lang="es-ES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s-ES" sz="10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passion</a:t>
                      </a:r>
                      <a:r>
                        <a:rPr lang="es-ES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s-ES" sz="10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is</a:t>
                      </a:r>
                      <a:r>
                        <a:rPr lang="es-ES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…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51788637"/>
                  </a:ext>
                </a:extLst>
              </a:tr>
              <a:tr h="138644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Mi héroe es…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My hero is…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11442073"/>
                  </a:ext>
                </a:extLst>
              </a:tr>
              <a:tr h="138644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 deporte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sport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50058564"/>
                  </a:ext>
                </a:extLst>
              </a:tr>
              <a:tr h="138644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 fútbol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football</a:t>
                      </a:r>
                      <a:endParaRPr lang="es-ES" sz="10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18041718"/>
                  </a:ext>
                </a:extLst>
              </a:tr>
              <a:tr h="138644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la música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music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02071948"/>
                  </a:ext>
                </a:extLst>
              </a:tr>
              <a:tr h="138644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 tenis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tennis</a:t>
                      </a:r>
                      <a:endParaRPr lang="es-ES" sz="10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40911333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FB7901CD-AEC6-41E9-B3BC-A509C8766ED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118726" y="5144937"/>
          <a:ext cx="926404" cy="169354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92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38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6327">
                <a:tc gridSpan="2">
                  <a:txBody>
                    <a:bodyPr/>
                    <a:lstStyle/>
                    <a:p>
                      <a:pPr algn="l"/>
                      <a:r>
                        <a:rPr lang="es-ES" altLang="en-GB" sz="1000" dirty="0"/>
                        <a:t>10. Los colores</a:t>
                      </a:r>
                    </a:p>
                  </a:txBody>
                  <a:tcPr marL="74295" marR="74295" marT="37148" marB="37148"/>
                </a:tc>
                <a:tc hMerge="1"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976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blanco/a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white</a:t>
                      </a:r>
                      <a:endParaRPr lang="es-ES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976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amarillo/a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yellow</a:t>
                      </a:r>
                      <a:endParaRPr lang="es-ES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93454131"/>
                  </a:ext>
                </a:extLst>
              </a:tr>
              <a:tr h="139976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negro/a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black</a:t>
                      </a:r>
                      <a:endParaRPr lang="es-ES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09773552"/>
                  </a:ext>
                </a:extLst>
              </a:tr>
              <a:tr h="139976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rojo/a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red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84678803"/>
                  </a:ext>
                </a:extLst>
              </a:tr>
              <a:tr h="139976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verde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green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46214313"/>
                  </a:ext>
                </a:extLst>
              </a:tr>
              <a:tr h="139976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gris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grey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71806130"/>
                  </a:ext>
                </a:extLst>
              </a:tr>
              <a:tr h="139976"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marrón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brown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56334785"/>
                  </a:ext>
                </a:extLst>
              </a:tr>
              <a:tr h="139976"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azul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blue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51788637"/>
                  </a:ext>
                </a:extLst>
              </a:tr>
              <a:tr h="139976"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rosa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Pink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114420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naranja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orange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50058564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FA8E044B-5F91-4BB0-BB2B-76E079A32BD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308906" y="2850463"/>
          <a:ext cx="2092059" cy="246507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855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65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6954">
                <a:tc gridSpan="2">
                  <a:txBody>
                    <a:bodyPr/>
                    <a:lstStyle/>
                    <a:p>
                      <a:r>
                        <a:rPr lang="en-GB" sz="1000" dirty="0"/>
                        <a:t>4. ¿</a:t>
                      </a:r>
                      <a:r>
                        <a:rPr lang="en-GB" sz="1000" dirty="0" err="1"/>
                        <a:t>Tienes</a:t>
                      </a:r>
                      <a:r>
                        <a:rPr lang="en-GB" sz="1000" dirty="0"/>
                        <a:t> </a:t>
                      </a:r>
                      <a:r>
                        <a:rPr lang="en-GB" sz="1000" dirty="0" err="1"/>
                        <a:t>mascotas</a:t>
                      </a:r>
                      <a:r>
                        <a:rPr lang="en-GB" sz="1000" dirty="0"/>
                        <a:t>?</a:t>
                      </a:r>
                    </a:p>
                    <a:p>
                      <a:r>
                        <a:rPr lang="en-GB" sz="1000" dirty="0"/>
                        <a:t>     Do you have pets?</a:t>
                      </a:r>
                    </a:p>
                  </a:txBody>
                  <a:tcPr marL="74295" marR="74295" marT="37148" marB="37148"/>
                </a:tc>
                <a:tc hMerge="1"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777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E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Tengo…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 </a:t>
                      </a:r>
                      <a:r>
                        <a:rPr lang="es-ES" sz="1000" b="0" i="1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have</a:t>
                      </a:r>
                      <a:r>
                        <a:rPr lang="es-ES" sz="10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…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8777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E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 caballo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 </a:t>
                      </a:r>
                      <a:r>
                        <a:rPr lang="es-ES" sz="1000" b="0" i="1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horse</a:t>
                      </a:r>
                      <a:endParaRPr lang="es-ES" sz="1000" b="0" i="1" u="none" strike="noStrike" kern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67190923"/>
                  </a:ext>
                </a:extLst>
              </a:tr>
              <a:tr h="138777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E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una cobaya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 guinea pig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9221172"/>
                  </a:ext>
                </a:extLst>
              </a:tr>
              <a:tr h="138777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E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 conejo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 </a:t>
                      </a:r>
                      <a:r>
                        <a:rPr lang="es-ES" sz="1000" b="0" i="1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rabbit</a:t>
                      </a:r>
                      <a:endParaRPr lang="es-ES" sz="1000" b="0" i="1" u="none" strike="noStrike" kern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46040935"/>
                  </a:ext>
                </a:extLst>
              </a:tr>
              <a:tr h="138777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E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 gato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 </a:t>
                      </a:r>
                      <a:r>
                        <a:rPr lang="es-ES" sz="1000" b="0" i="1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cat</a:t>
                      </a:r>
                      <a:endParaRPr lang="es-ES" sz="1000" b="0" i="1" u="none" strike="noStrike" kern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51788637"/>
                  </a:ext>
                </a:extLst>
              </a:tr>
              <a:tr h="138777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E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 perro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 </a:t>
                      </a:r>
                      <a:r>
                        <a:rPr lang="es-ES" sz="1000" b="0" i="1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dog</a:t>
                      </a:r>
                      <a:endParaRPr lang="es-ES" sz="1000" b="0" i="1" u="none" strike="noStrike" kern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11442073"/>
                  </a:ext>
                </a:extLst>
              </a:tr>
              <a:tr h="138777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E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 pez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 </a:t>
                      </a:r>
                      <a:r>
                        <a:rPr lang="es-ES" sz="1000" b="0" i="1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fish</a:t>
                      </a:r>
                      <a:endParaRPr lang="es-ES" sz="1000" b="0" i="1" u="none" strike="noStrike" kern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7748307"/>
                  </a:ext>
                </a:extLst>
              </a:tr>
              <a:tr h="138777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E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 ratón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 mouse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09131738"/>
                  </a:ext>
                </a:extLst>
              </a:tr>
              <a:tr h="138777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E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una serpiente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 </a:t>
                      </a:r>
                      <a:r>
                        <a:rPr lang="es-ES" sz="1000" b="0" i="1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snake</a:t>
                      </a:r>
                      <a:endParaRPr lang="es-ES" sz="1000" b="0" i="1" u="none" strike="noStrike" kern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80362883"/>
                  </a:ext>
                </a:extLst>
              </a:tr>
              <a:tr h="138777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GB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</a:t>
                      </a:r>
                      <a:r>
                        <a:rPr lang="en-GB" sz="10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tengo</a:t>
                      </a:r>
                      <a:r>
                        <a:rPr lang="en-GB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mascotas</a:t>
                      </a:r>
                      <a:r>
                        <a:rPr lang="en-GB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 don’t have  pets.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50058564"/>
                  </a:ext>
                </a:extLst>
              </a:tr>
              <a:tr h="138777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GB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¿</a:t>
                      </a:r>
                      <a:r>
                        <a:rPr lang="en-GB" sz="10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Cómo</a:t>
                      </a:r>
                      <a:r>
                        <a:rPr lang="en-GB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es/son?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What is it/are they like?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10160158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DA83503E-ACB9-4EC3-86F6-F6950D985DE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118726" y="346385"/>
          <a:ext cx="942314" cy="475096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416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07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3729">
                <a:tc gridSpan="2">
                  <a:txBody>
                    <a:bodyPr/>
                    <a:lstStyle/>
                    <a:p>
                      <a:pPr algn="l"/>
                      <a:r>
                        <a:rPr lang="es-ES" altLang="en-GB" sz="700" dirty="0">
                          <a:latin typeface="+mn-lt"/>
                        </a:rPr>
                        <a:t>9.Los números 1–31</a:t>
                      </a:r>
                    </a:p>
                  </a:txBody>
                  <a:tcPr marL="74295" marR="74295" marT="37148" marB="37148"/>
                </a:tc>
                <a:tc hMerge="1"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824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Uno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1824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Dos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90677586"/>
                  </a:ext>
                </a:extLst>
              </a:tr>
              <a:tr h="131824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Tres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95295720"/>
                  </a:ext>
                </a:extLst>
              </a:tr>
              <a:tr h="131824"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Cuatro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5979270"/>
                  </a:ext>
                </a:extLst>
              </a:tr>
              <a:tr h="131824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Cinco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13106646"/>
                  </a:ext>
                </a:extLst>
              </a:tr>
              <a:tr h="131824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Seis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34950536"/>
                  </a:ext>
                </a:extLst>
              </a:tr>
              <a:tr h="131824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Siete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49800389"/>
                  </a:ext>
                </a:extLst>
              </a:tr>
              <a:tr h="131824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Ocho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55171718"/>
                  </a:ext>
                </a:extLst>
              </a:tr>
              <a:tr h="131824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Nueve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76852806"/>
                  </a:ext>
                </a:extLst>
              </a:tr>
              <a:tr h="131824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Diez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85209225"/>
                  </a:ext>
                </a:extLst>
              </a:tr>
              <a:tr h="131824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Once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47671090"/>
                  </a:ext>
                </a:extLst>
              </a:tr>
              <a:tr h="131824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Doce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06342579"/>
                  </a:ext>
                </a:extLst>
              </a:tr>
              <a:tr h="131824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Trece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93833628"/>
                  </a:ext>
                </a:extLst>
              </a:tr>
              <a:tr h="131824"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Catorce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32373772"/>
                  </a:ext>
                </a:extLst>
              </a:tr>
              <a:tr h="131824"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Quince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67618489"/>
                  </a:ext>
                </a:extLst>
              </a:tr>
              <a:tr h="131824"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Dieciséis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67189777"/>
                  </a:ext>
                </a:extLst>
              </a:tr>
              <a:tr h="131824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Diecisiete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20823901"/>
                  </a:ext>
                </a:extLst>
              </a:tr>
              <a:tr h="131824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Dieciocho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68922504"/>
                  </a:ext>
                </a:extLst>
              </a:tr>
              <a:tr h="131824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Diecinueve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5326846"/>
                  </a:ext>
                </a:extLst>
              </a:tr>
              <a:tr h="131824"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Veinte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07116519"/>
                  </a:ext>
                </a:extLst>
              </a:tr>
              <a:tr h="131824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Veintiuno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09294586"/>
                  </a:ext>
                </a:extLst>
              </a:tr>
              <a:tr h="131824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Veintidós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92104521"/>
                  </a:ext>
                </a:extLst>
              </a:tr>
              <a:tr h="131824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Veintitrés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98485993"/>
                  </a:ext>
                </a:extLst>
              </a:tr>
              <a:tr h="131824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Veinticuatro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32652552"/>
                  </a:ext>
                </a:extLst>
              </a:tr>
              <a:tr h="131824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Veinticinco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82849867"/>
                  </a:ext>
                </a:extLst>
              </a:tr>
              <a:tr h="131824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Veintiséis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51788637"/>
                  </a:ext>
                </a:extLst>
              </a:tr>
              <a:tr h="131824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Veintisiete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11442073"/>
                  </a:ext>
                </a:extLst>
              </a:tr>
              <a:tr h="131824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Veintiocho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50058564"/>
                  </a:ext>
                </a:extLst>
              </a:tr>
              <a:tr h="131824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Veintinueve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18041718"/>
                  </a:ext>
                </a:extLst>
              </a:tr>
              <a:tr h="131824"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Treinta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02071948"/>
                  </a:ext>
                </a:extLst>
              </a:tr>
              <a:tr h="131824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Treinta y uno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15039150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6B7929CD-2125-4615-991C-81D857B0CF5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140500" y="3476215"/>
          <a:ext cx="2842286" cy="324226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4969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53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6115">
                <a:tc gridSpan="2">
                  <a:txBody>
                    <a:bodyPr/>
                    <a:lstStyle/>
                    <a:p>
                      <a:pPr algn="l"/>
                      <a:r>
                        <a:rPr lang="en-GB" altLang="en-GB" sz="1000" dirty="0"/>
                        <a:t>Adaptable sentences structures</a:t>
                      </a:r>
                    </a:p>
                  </a:txBody>
                  <a:tcPr marL="74295" marR="74295" marT="37148" marB="37148"/>
                </a:tc>
                <a:tc hMerge="1"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8165">
                <a:tc>
                  <a:txBody>
                    <a:bodyPr/>
                    <a:lstStyle/>
                    <a:p>
                      <a:pPr marR="0" indent="0" algn="just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 b="1" kern="12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 Me llamo Ella. Vivo en Barcelona. Soy bastante inteligente, un poco seria y también sincera. Mi pasión es la música porque es genial.</a:t>
                      </a:r>
                      <a:endParaRPr lang="es-E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just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kern="12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My name is Ella. I live in Barcelona. I am quite intelligent, a bit serious and also sincere. My passion is music because it is great.</a:t>
                      </a:r>
                      <a:endParaRPr lang="en-GB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574">
                <a:tc>
                  <a:txBody>
                    <a:bodyPr/>
                    <a:lstStyle/>
                    <a:p>
                      <a:pPr marR="0" indent="0" algn="just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700" b="1" kern="12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 No tengo hermanos. Soy hijo único. Sin embargo tengo muchos peces, todos son naranjas.</a:t>
                      </a:r>
                      <a:endParaRPr lang="es-ES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just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kern="12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 don’t have any siblings. I am an only child. However, I have lots of fish, they are all orange.</a:t>
                      </a:r>
                      <a:endParaRPr lang="en-GB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0946659"/>
                  </a:ext>
                </a:extLst>
              </a:tr>
              <a:tr h="309548">
                <a:tc>
                  <a:txBody>
                    <a:bodyPr/>
                    <a:lstStyle/>
                    <a:p>
                      <a:pPr marR="0" indent="0" algn="just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700" b="1" kern="12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 Me llamo Eduardo, mi cumpleaños es el veinticinco de diciembre.</a:t>
                      </a:r>
                      <a:endParaRPr lang="es-ES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just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kern="12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My name is Eduardo, my birthday is the 15</a:t>
                      </a:r>
                      <a:r>
                        <a:rPr lang="en-GB" sz="400" kern="120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</a:t>
                      </a:r>
                      <a:r>
                        <a:rPr lang="en-GB" sz="700" kern="12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December.</a:t>
                      </a:r>
                      <a:endParaRPr lang="en-GB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51788637"/>
                  </a:ext>
                </a:extLst>
              </a:tr>
              <a:tr h="478747">
                <a:tc>
                  <a:txBody>
                    <a:bodyPr/>
                    <a:lstStyle/>
                    <a:p>
                      <a:pPr marR="0" indent="0" algn="just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700" b="1" kern="12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 Tengo una cobaya que se llama Coco. Es blanca, divertida pero bastante tímida.</a:t>
                      </a:r>
                      <a:endParaRPr lang="es-ES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just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kern="12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 have a guinea pig which is called Coco. She is white, funny but quite timid.</a:t>
                      </a:r>
                      <a:endParaRPr lang="en-GB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11442073"/>
                  </a:ext>
                </a:extLst>
              </a:tr>
              <a:tr h="135649">
                <a:tc>
                  <a:txBody>
                    <a:bodyPr/>
                    <a:lstStyle/>
                    <a:p>
                      <a:pPr marR="0" indent="0" algn="just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700" b="1" kern="12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 Mis perros tienen ocho y diez años.</a:t>
                      </a:r>
                      <a:endParaRPr lang="es-ES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just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kern="12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My dogs are eight and ten years old.</a:t>
                      </a:r>
                      <a:endParaRPr lang="en-GB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50058564"/>
                  </a:ext>
                </a:extLst>
              </a:tr>
              <a:tr h="421928">
                <a:tc>
                  <a:txBody>
                    <a:bodyPr/>
                    <a:lstStyle/>
                    <a:p>
                      <a:pPr marR="0" indent="0" algn="just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700" b="1" kern="12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 Pienso que soy una persona generosa, pero a veces soy un poco seria.</a:t>
                      </a:r>
                      <a:endParaRPr lang="es-ES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just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kern="12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 think that I am a generous person, but sometimes I am a bit serious.</a:t>
                      </a:r>
                      <a:endParaRPr lang="en-GB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8041718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A9B2ABD0-ED03-4EEF-8B37-94CD473BB2A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140500" y="361685"/>
          <a:ext cx="2842286" cy="304419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747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7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0207">
                <a:tc gridSpan="2">
                  <a:txBody>
                    <a:bodyPr/>
                    <a:lstStyle/>
                    <a:p>
                      <a:pPr algn="l"/>
                      <a:r>
                        <a:rPr lang="en-GB" altLang="en-GB" sz="1000" dirty="0"/>
                        <a:t>11. Extra vocabulary</a:t>
                      </a:r>
                    </a:p>
                  </a:txBody>
                  <a:tcPr marL="74295" marR="74295" marT="37148" marB="37148"/>
                </a:tc>
                <a:tc hMerge="1"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644"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se llama…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he/she is called…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51788637"/>
                  </a:ext>
                </a:extLst>
              </a:tr>
              <a:tr h="138644"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se llaman…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they are called…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81950118"/>
                  </a:ext>
                </a:extLst>
              </a:tr>
              <a:tr h="138644"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tiene…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he/she has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74635783"/>
                  </a:ext>
                </a:extLst>
              </a:tr>
              <a:tr h="138644"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tienen…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they have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08670704"/>
                  </a:ext>
                </a:extLst>
              </a:tr>
              <a:tr h="96998"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nunca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never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01508065"/>
                  </a:ext>
                </a:extLst>
              </a:tr>
              <a:tr h="138644"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siempre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always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38686395"/>
                  </a:ext>
                </a:extLst>
              </a:tr>
              <a:tr h="138644"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 veces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sometimes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01013421"/>
                  </a:ext>
                </a:extLst>
              </a:tr>
              <a:tr h="138644"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de vez en cuando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from time to time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00918729"/>
                  </a:ext>
                </a:extLst>
              </a:tr>
              <a:tr h="138644"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 menudo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often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991142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casi</a:t>
                      </a:r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nunca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almost never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65264842"/>
                  </a:ext>
                </a:extLst>
              </a:tr>
              <a:tr h="138644"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raramente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rarely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50465227"/>
                  </a:ext>
                </a:extLst>
              </a:tr>
              <a:tr h="138644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antipático/a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mean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09566130"/>
                  </a:ext>
                </a:extLst>
              </a:tr>
              <a:tr h="138644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largo/a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long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366953"/>
                  </a:ext>
                </a:extLst>
              </a:tr>
              <a:tr h="138644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grande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big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51869104"/>
                  </a:ext>
                </a:extLst>
              </a:tr>
              <a:tr h="138644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pequeño/a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small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11442073"/>
                  </a:ext>
                </a:extLst>
              </a:tr>
              <a:tr h="138644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rápido/a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fast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50058564"/>
                  </a:ext>
                </a:extLst>
              </a:tr>
              <a:tr h="138644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lento/a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slow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18041718"/>
                  </a:ext>
                </a:extLst>
              </a:tr>
              <a:tr h="138644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gracioso/a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funny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02071948"/>
                  </a:ext>
                </a:extLst>
              </a:tr>
              <a:tr h="138644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aburrido/a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boring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40911333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CEDBF454-16D2-45BC-8AA8-7EA03D2A8AC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502366" y="2535945"/>
          <a:ext cx="1549595" cy="235472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997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98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4047">
                <a:tc gridSpan="2">
                  <a:txBody>
                    <a:bodyPr/>
                    <a:lstStyle/>
                    <a:p>
                      <a:r>
                        <a:rPr lang="es-ES" sz="1000" dirty="0"/>
                        <a:t>7. </a:t>
                      </a:r>
                      <a:r>
                        <a:rPr lang="es-ES" sz="1000" dirty="0" err="1"/>
                        <a:t>Months</a:t>
                      </a:r>
                      <a:endParaRPr lang="es-ES" sz="1000" dirty="0"/>
                    </a:p>
                  </a:txBody>
                  <a:tcPr marL="74295" marR="74295" marT="37148" marB="37148"/>
                </a:tc>
                <a:tc hMerge="1"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5890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Enero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January</a:t>
                      </a:r>
                      <a:endParaRPr lang="es-ES" sz="900" b="0" i="1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5890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Febrero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1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February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5324133"/>
                  </a:ext>
                </a:extLst>
              </a:tr>
              <a:tr h="175890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Marzo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1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March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83534676"/>
                  </a:ext>
                </a:extLst>
              </a:tr>
              <a:tr h="175890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Abril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April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90439292"/>
                  </a:ext>
                </a:extLst>
              </a:tr>
              <a:tr h="175890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Mayo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1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May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57082222"/>
                  </a:ext>
                </a:extLst>
              </a:tr>
              <a:tr h="175890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Junio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1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June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5380503"/>
                  </a:ext>
                </a:extLst>
              </a:tr>
              <a:tr h="175890"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Julio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0" i="1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July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51788637"/>
                  </a:ext>
                </a:extLst>
              </a:tr>
              <a:tr h="175890"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Agosto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0" i="1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August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11442073"/>
                  </a:ext>
                </a:extLst>
              </a:tr>
              <a:tr h="175890"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Septiembre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0" i="1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September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50058564"/>
                  </a:ext>
                </a:extLst>
              </a:tr>
              <a:tr h="175890"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Octubre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0" i="1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October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72854053"/>
                  </a:ext>
                </a:extLst>
              </a:tr>
              <a:tr h="175890"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Noviembre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0" i="1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November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8046762"/>
                  </a:ext>
                </a:extLst>
              </a:tr>
              <a:tr h="175890"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Diciembre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December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10160158"/>
                  </a:ext>
                </a:extLst>
              </a:tr>
            </a:tbl>
          </a:graphicData>
        </a:graphic>
      </p:graphicFrame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F90C3199-DE65-4985-AB0A-4702156A8D9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489672" y="4978944"/>
          <a:ext cx="1549595" cy="169961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997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98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1745">
                <a:tc gridSpan="2">
                  <a:txBody>
                    <a:bodyPr/>
                    <a:lstStyle/>
                    <a:p>
                      <a:r>
                        <a:rPr lang="es-ES" sz="1000" dirty="0"/>
                        <a:t>8. Los días de la semana</a:t>
                      </a:r>
                    </a:p>
                    <a:p>
                      <a:r>
                        <a:rPr lang="es-ES" sz="1000" dirty="0"/>
                        <a:t>     </a:t>
                      </a:r>
                      <a:r>
                        <a:rPr lang="es-ES" sz="1000" dirty="0" err="1"/>
                        <a:t>Days</a:t>
                      </a:r>
                      <a:r>
                        <a:rPr lang="es-ES" sz="1000" dirty="0"/>
                        <a:t> </a:t>
                      </a:r>
                      <a:r>
                        <a:rPr lang="es-ES" sz="1000" dirty="0" err="1"/>
                        <a:t>of</a:t>
                      </a:r>
                      <a:r>
                        <a:rPr lang="es-ES" sz="1000" dirty="0"/>
                        <a:t> </a:t>
                      </a:r>
                      <a:r>
                        <a:rPr lang="es-ES" sz="1000" dirty="0" err="1"/>
                        <a:t>the</a:t>
                      </a:r>
                      <a:r>
                        <a:rPr lang="es-ES" sz="1000" dirty="0"/>
                        <a:t> </a:t>
                      </a:r>
                      <a:r>
                        <a:rPr lang="es-ES" sz="1000" dirty="0" err="1"/>
                        <a:t>week</a:t>
                      </a:r>
                      <a:endParaRPr lang="es-ES" sz="1000" dirty="0"/>
                    </a:p>
                  </a:txBody>
                  <a:tcPr marL="74295" marR="74295" marT="37148" marB="37148"/>
                </a:tc>
                <a:tc hMerge="1"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8645"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Lunes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Monday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8645"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Martes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Tuesday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5324133"/>
                  </a:ext>
                </a:extLst>
              </a:tr>
              <a:tr h="188645"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Miércoles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Wednesday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83534676"/>
                  </a:ext>
                </a:extLst>
              </a:tr>
              <a:tr h="188645"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Jueves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Thursday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90439292"/>
                  </a:ext>
                </a:extLst>
              </a:tr>
              <a:tr h="188645"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Viernes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Friday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57082222"/>
                  </a:ext>
                </a:extLst>
              </a:tr>
              <a:tr h="188645"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Sábado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Saturday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5380503"/>
                  </a:ext>
                </a:extLst>
              </a:tr>
              <a:tr h="188645"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Domingo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Sunday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517886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0895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F43F6-E4A0-4D54-A29D-4B95CE01C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Los </a:t>
            </a:r>
            <a:r>
              <a:rPr lang="en-GB" b="1" dirty="0" err="1"/>
              <a:t>colores</a:t>
            </a:r>
            <a:r>
              <a:rPr lang="en-GB" b="1" dirty="0"/>
              <a:t>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1422C7F-B695-430E-A6AB-3A8B423C81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01" t="32470" r="62841" b="18205"/>
          <a:stretch/>
        </p:blipFill>
        <p:spPr>
          <a:xfrm>
            <a:off x="1168400" y="1912937"/>
            <a:ext cx="3530600" cy="3874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6826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C6F2E-6887-449B-AED4-0BA0B828D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Task 8 Translate sentences into Spanish</a:t>
            </a:r>
            <a:br>
              <a:rPr lang="en-GB" dirty="0"/>
            </a:br>
            <a:r>
              <a:rPr lang="en-GB" sz="2200" dirty="0"/>
              <a:t>Remember in Spanish:</a:t>
            </a:r>
            <a:br>
              <a:rPr lang="en-GB" sz="2200" dirty="0"/>
            </a:br>
            <a:r>
              <a:rPr lang="en-GB" sz="2200" dirty="0"/>
              <a:t>animal first, then the colour with the correct ending </a:t>
            </a:r>
            <a:r>
              <a:rPr lang="en-GB" sz="2200" dirty="0">
                <a:solidFill>
                  <a:srgbClr val="00B0F0"/>
                </a:solidFill>
              </a:rPr>
              <a:t>masculine</a:t>
            </a:r>
            <a:r>
              <a:rPr lang="en-GB" sz="2200" dirty="0"/>
              <a:t> or </a:t>
            </a:r>
            <a:r>
              <a:rPr lang="en-GB" sz="2200" dirty="0">
                <a:solidFill>
                  <a:srgbClr val="FF3399"/>
                </a:solidFill>
              </a:rPr>
              <a:t>feminine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81A63F-0C51-4ED1-9330-C4D8172568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en-GB" dirty="0" err="1"/>
              <a:t>eg.</a:t>
            </a:r>
            <a:r>
              <a:rPr lang="en-GB" dirty="0"/>
              <a:t> I have a red fish   </a:t>
            </a:r>
            <a:r>
              <a:rPr lang="en-GB" dirty="0">
                <a:solidFill>
                  <a:srgbClr val="FF0000"/>
                </a:solidFill>
              </a:rPr>
              <a:t>Tengo un </a:t>
            </a:r>
            <a:r>
              <a:rPr lang="en-GB" dirty="0" err="1">
                <a:solidFill>
                  <a:srgbClr val="FF0000"/>
                </a:solidFill>
              </a:rPr>
              <a:t>pez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rojo</a:t>
            </a:r>
            <a:endParaRPr lang="en-GB" dirty="0">
              <a:solidFill>
                <a:srgbClr val="FF0000"/>
              </a:solidFill>
            </a:endParaRPr>
          </a:p>
          <a:p>
            <a:pPr marL="514350" indent="-514350">
              <a:buAutoNum type="arabicPeriod"/>
            </a:pPr>
            <a:r>
              <a:rPr lang="en-GB" dirty="0"/>
              <a:t>I have a grey mouse</a:t>
            </a:r>
          </a:p>
          <a:p>
            <a:pPr marL="514350" indent="-514350">
              <a:buAutoNum type="arabicPeriod"/>
            </a:pPr>
            <a:r>
              <a:rPr lang="en-GB" dirty="0"/>
              <a:t>I have a black dog</a:t>
            </a:r>
          </a:p>
          <a:p>
            <a:pPr marL="514350" indent="-514350">
              <a:buAutoNum type="arabicPeriod"/>
            </a:pPr>
            <a:r>
              <a:rPr lang="en-GB" dirty="0"/>
              <a:t>I have a brown cat</a:t>
            </a:r>
          </a:p>
          <a:p>
            <a:pPr marL="514350" indent="-514350">
              <a:buAutoNum type="arabicPeriod"/>
            </a:pPr>
            <a:r>
              <a:rPr lang="en-GB" dirty="0"/>
              <a:t>I have an orange snake</a:t>
            </a:r>
          </a:p>
          <a:p>
            <a:pPr marL="514350" indent="-514350">
              <a:buAutoNum type="arabicPeriod"/>
            </a:pPr>
            <a:r>
              <a:rPr lang="en-GB" dirty="0"/>
              <a:t>I have a green snake</a:t>
            </a:r>
          </a:p>
          <a:p>
            <a:pPr marL="514350" indent="-514350">
              <a:buAutoNum type="arabicPeriod"/>
            </a:pPr>
            <a:r>
              <a:rPr lang="en-GB" dirty="0"/>
              <a:t>I have a white horse</a:t>
            </a:r>
          </a:p>
          <a:p>
            <a:pPr marL="514350" indent="-514350">
              <a:buAutoNum type="arabicPeriod"/>
            </a:pPr>
            <a:r>
              <a:rPr lang="en-GB" dirty="0"/>
              <a:t>I have a brown and white rabbit</a:t>
            </a:r>
          </a:p>
          <a:p>
            <a:pPr marL="514350" indent="-514350">
              <a:buAutoNum type="arabicPeriod"/>
            </a:pPr>
            <a:r>
              <a:rPr lang="en-GB" dirty="0"/>
              <a:t>I don’t have any pets</a:t>
            </a:r>
          </a:p>
          <a:p>
            <a:pPr marL="514350" indent="-514350">
              <a:buAutoNum type="arabicPeriod"/>
            </a:pPr>
            <a:r>
              <a:rPr lang="en-GB" dirty="0"/>
              <a:t>I have a black and white guinea pig</a:t>
            </a:r>
          </a:p>
        </p:txBody>
      </p:sp>
    </p:spTree>
    <p:extLst>
      <p:ext uri="{BB962C8B-B14F-4D97-AF65-F5344CB8AC3E}">
        <p14:creationId xmlns:p14="http://schemas.microsoft.com/office/powerpoint/2010/main" val="26275537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C6F2E-6887-449B-AED4-0BA0B828D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Task 8 Translate sentences into Spanish </a:t>
            </a:r>
            <a:r>
              <a:rPr lang="en-GB" dirty="0">
                <a:solidFill>
                  <a:srgbClr val="FF0000"/>
                </a:solidFill>
              </a:rPr>
              <a:t>Answers</a:t>
            </a:r>
            <a:br>
              <a:rPr lang="en-GB" dirty="0"/>
            </a:br>
            <a:r>
              <a:rPr lang="en-GB" sz="2200" dirty="0"/>
              <a:t>Remember in Spanish:</a:t>
            </a:r>
            <a:br>
              <a:rPr lang="en-GB" sz="2200" dirty="0"/>
            </a:br>
            <a:r>
              <a:rPr lang="en-GB" sz="2200" dirty="0"/>
              <a:t>animal first, then the colour with the correct ending </a:t>
            </a:r>
            <a:r>
              <a:rPr lang="en-GB" sz="2200" dirty="0">
                <a:solidFill>
                  <a:srgbClr val="00B0F0"/>
                </a:solidFill>
              </a:rPr>
              <a:t>masculine</a:t>
            </a:r>
            <a:r>
              <a:rPr lang="en-GB" sz="2200" dirty="0"/>
              <a:t> or </a:t>
            </a:r>
            <a:r>
              <a:rPr lang="en-GB" sz="2200" dirty="0">
                <a:solidFill>
                  <a:srgbClr val="FF3399"/>
                </a:solidFill>
              </a:rPr>
              <a:t>feminine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81A63F-0C51-4ED1-9330-C4D8172568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en-GB" dirty="0" err="1"/>
              <a:t>eg.</a:t>
            </a:r>
            <a:r>
              <a:rPr lang="en-GB" dirty="0"/>
              <a:t> I have a red fish   </a:t>
            </a:r>
            <a:r>
              <a:rPr lang="en-GB" dirty="0">
                <a:solidFill>
                  <a:srgbClr val="FF0000"/>
                </a:solidFill>
              </a:rPr>
              <a:t>Tengo un </a:t>
            </a:r>
            <a:r>
              <a:rPr lang="en-GB" dirty="0" err="1">
                <a:solidFill>
                  <a:srgbClr val="FF0000"/>
                </a:solidFill>
              </a:rPr>
              <a:t>pez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rojo</a:t>
            </a:r>
            <a:endParaRPr lang="en-GB" dirty="0">
              <a:solidFill>
                <a:srgbClr val="FF0000"/>
              </a:solidFill>
            </a:endParaRPr>
          </a:p>
          <a:p>
            <a:pPr marL="514350" indent="-514350">
              <a:buAutoNum type="arabicPeriod"/>
            </a:pPr>
            <a:r>
              <a:rPr lang="en-GB" dirty="0"/>
              <a:t>I have a grey mouse </a:t>
            </a:r>
            <a:r>
              <a:rPr lang="en-GB" dirty="0">
                <a:solidFill>
                  <a:srgbClr val="FF0000"/>
                </a:solidFill>
              </a:rPr>
              <a:t>Tengo un </a:t>
            </a:r>
            <a:r>
              <a:rPr lang="en-GB" dirty="0" err="1">
                <a:solidFill>
                  <a:srgbClr val="FF0000"/>
                </a:solidFill>
              </a:rPr>
              <a:t>ratón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gris</a:t>
            </a:r>
            <a:endParaRPr lang="en-GB" dirty="0">
              <a:solidFill>
                <a:srgbClr val="FF0000"/>
              </a:solidFill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GB" dirty="0"/>
              <a:t>I have a black dog	</a:t>
            </a:r>
            <a:r>
              <a:rPr lang="en-GB" dirty="0">
                <a:solidFill>
                  <a:srgbClr val="FF0000"/>
                </a:solidFill>
              </a:rPr>
              <a:t>Tengo un </a:t>
            </a:r>
            <a:r>
              <a:rPr lang="en-GB" dirty="0" err="1">
                <a:solidFill>
                  <a:srgbClr val="FF0000"/>
                </a:solidFill>
              </a:rPr>
              <a:t>perro</a:t>
            </a:r>
            <a:r>
              <a:rPr lang="en-GB" dirty="0">
                <a:solidFill>
                  <a:srgbClr val="FF0000"/>
                </a:solidFill>
              </a:rPr>
              <a:t> negro</a:t>
            </a:r>
            <a:endParaRPr lang="en-GB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GB" dirty="0"/>
              <a:t>I have a brown cat	</a:t>
            </a:r>
            <a:r>
              <a:rPr lang="en-GB" dirty="0">
                <a:solidFill>
                  <a:srgbClr val="FF0000"/>
                </a:solidFill>
              </a:rPr>
              <a:t>Tengo un </a:t>
            </a:r>
            <a:r>
              <a:rPr lang="en-GB" dirty="0" err="1">
                <a:solidFill>
                  <a:srgbClr val="FF0000"/>
                </a:solidFill>
              </a:rPr>
              <a:t>gato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marrón</a:t>
            </a:r>
            <a:endParaRPr lang="en-GB" dirty="0"/>
          </a:p>
          <a:p>
            <a:pPr marL="514350" indent="-514350">
              <a:buAutoNum type="arabicPeriod"/>
            </a:pPr>
            <a:r>
              <a:rPr lang="en-GB" dirty="0"/>
              <a:t>I have an orange snake  </a:t>
            </a:r>
            <a:r>
              <a:rPr lang="en-GB" dirty="0">
                <a:solidFill>
                  <a:srgbClr val="FF0000"/>
                </a:solidFill>
              </a:rPr>
              <a:t>Tengo una </a:t>
            </a:r>
            <a:r>
              <a:rPr lang="en-GB" dirty="0" err="1">
                <a:solidFill>
                  <a:srgbClr val="FF0000"/>
                </a:solidFill>
              </a:rPr>
              <a:t>serpiente</a:t>
            </a:r>
            <a:r>
              <a:rPr lang="en-GB" dirty="0">
                <a:solidFill>
                  <a:srgbClr val="FF0000"/>
                </a:solidFill>
              </a:rPr>
              <a:t> naranja</a:t>
            </a:r>
          </a:p>
          <a:p>
            <a:pPr marL="514350" indent="-514350">
              <a:buAutoNum type="arabicPeriod"/>
            </a:pPr>
            <a:r>
              <a:rPr lang="en-GB" dirty="0"/>
              <a:t>I have a green snake       </a:t>
            </a:r>
            <a:r>
              <a:rPr lang="en-GB" dirty="0" err="1">
                <a:solidFill>
                  <a:srgbClr val="FF0000"/>
                </a:solidFill>
              </a:rPr>
              <a:t>tengo</a:t>
            </a:r>
            <a:r>
              <a:rPr lang="en-GB" dirty="0">
                <a:solidFill>
                  <a:srgbClr val="FF0000"/>
                </a:solidFill>
              </a:rPr>
              <a:t> una </a:t>
            </a:r>
            <a:r>
              <a:rPr lang="en-GB" dirty="0" err="1">
                <a:solidFill>
                  <a:srgbClr val="FF0000"/>
                </a:solidFill>
              </a:rPr>
              <a:t>serpiente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verde</a:t>
            </a:r>
            <a:endParaRPr lang="en-GB" dirty="0">
              <a:solidFill>
                <a:srgbClr val="FF0000"/>
              </a:solidFill>
            </a:endParaRPr>
          </a:p>
          <a:p>
            <a:pPr marL="514350" indent="-514350">
              <a:buAutoNum type="arabicPeriod"/>
            </a:pPr>
            <a:r>
              <a:rPr lang="en-GB" dirty="0"/>
              <a:t>I have a white horse	</a:t>
            </a:r>
            <a:r>
              <a:rPr lang="en-GB" dirty="0">
                <a:solidFill>
                  <a:srgbClr val="FF0000"/>
                </a:solidFill>
              </a:rPr>
              <a:t>Tengo un caballo </a:t>
            </a:r>
            <a:r>
              <a:rPr lang="en-GB" dirty="0" err="1">
                <a:solidFill>
                  <a:srgbClr val="FF0000"/>
                </a:solidFill>
              </a:rPr>
              <a:t>blanco</a:t>
            </a:r>
            <a:endParaRPr lang="en-GB" dirty="0">
              <a:solidFill>
                <a:srgbClr val="FF0000"/>
              </a:solidFill>
            </a:endParaRPr>
          </a:p>
          <a:p>
            <a:pPr marL="514350" indent="-514350">
              <a:buAutoNum type="arabicPeriod"/>
            </a:pPr>
            <a:r>
              <a:rPr lang="en-GB" dirty="0"/>
              <a:t>I have a brown and white rabbit </a:t>
            </a:r>
            <a:r>
              <a:rPr lang="en-GB" dirty="0">
                <a:solidFill>
                  <a:srgbClr val="FF0000"/>
                </a:solidFill>
              </a:rPr>
              <a:t>Tengo un </a:t>
            </a:r>
            <a:r>
              <a:rPr lang="en-GB" dirty="0" err="1">
                <a:solidFill>
                  <a:srgbClr val="FF0000"/>
                </a:solidFill>
              </a:rPr>
              <a:t>conejo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marrón</a:t>
            </a:r>
            <a:r>
              <a:rPr lang="en-GB" dirty="0">
                <a:solidFill>
                  <a:srgbClr val="FF0000"/>
                </a:solidFill>
              </a:rPr>
              <a:t> y </a:t>
            </a:r>
            <a:r>
              <a:rPr lang="en-GB" dirty="0" err="1">
                <a:solidFill>
                  <a:srgbClr val="FF0000"/>
                </a:solidFill>
              </a:rPr>
              <a:t>blanco</a:t>
            </a:r>
            <a:endParaRPr lang="en-GB" dirty="0">
              <a:solidFill>
                <a:srgbClr val="FF0000"/>
              </a:solidFill>
            </a:endParaRPr>
          </a:p>
          <a:p>
            <a:pPr marL="514350" indent="-514350">
              <a:buAutoNum type="arabicPeriod"/>
            </a:pPr>
            <a:r>
              <a:rPr lang="en-GB" dirty="0"/>
              <a:t>I don’t have any pets	</a:t>
            </a:r>
            <a:r>
              <a:rPr lang="en-GB" dirty="0">
                <a:solidFill>
                  <a:srgbClr val="FF0000"/>
                </a:solidFill>
              </a:rPr>
              <a:t>No </a:t>
            </a:r>
            <a:r>
              <a:rPr lang="en-GB" dirty="0" err="1">
                <a:solidFill>
                  <a:srgbClr val="FF0000"/>
                </a:solidFill>
              </a:rPr>
              <a:t>tengo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mascotas</a:t>
            </a:r>
            <a:endParaRPr lang="en-GB" dirty="0">
              <a:solidFill>
                <a:srgbClr val="FF0000"/>
              </a:solidFill>
            </a:endParaRPr>
          </a:p>
          <a:p>
            <a:pPr marL="514350" indent="-514350">
              <a:buAutoNum type="arabicPeriod"/>
            </a:pPr>
            <a:r>
              <a:rPr lang="en-GB" dirty="0"/>
              <a:t>I have a black and white guinea pig </a:t>
            </a:r>
            <a:r>
              <a:rPr lang="en-GB" dirty="0">
                <a:solidFill>
                  <a:srgbClr val="FF0000"/>
                </a:solidFill>
              </a:rPr>
              <a:t>Tengo una </a:t>
            </a:r>
            <a:r>
              <a:rPr lang="en-GB" dirty="0" err="1">
                <a:solidFill>
                  <a:srgbClr val="FF0000"/>
                </a:solidFill>
              </a:rPr>
              <a:t>cobaya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negra</a:t>
            </a:r>
            <a:r>
              <a:rPr lang="en-GB" dirty="0">
                <a:solidFill>
                  <a:srgbClr val="FF0000"/>
                </a:solidFill>
              </a:rPr>
              <a:t> y </a:t>
            </a:r>
            <a:r>
              <a:rPr lang="en-GB" dirty="0" err="1">
                <a:solidFill>
                  <a:srgbClr val="FF0000"/>
                </a:solidFill>
              </a:rPr>
              <a:t>blanca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894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F43F6-E4A0-4D54-A29D-4B95CE01C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highlight>
                  <a:srgbClr val="FFFF00"/>
                </a:highlight>
              </a:rPr>
              <a:t>Task 1  </a:t>
            </a:r>
            <a:r>
              <a:rPr lang="en-GB" dirty="0"/>
              <a:t>¿</a:t>
            </a:r>
            <a:r>
              <a:rPr lang="en-GB" dirty="0" err="1"/>
              <a:t>Qué</a:t>
            </a:r>
            <a:r>
              <a:rPr lang="en-GB" dirty="0"/>
              <a:t> </a:t>
            </a:r>
            <a:r>
              <a:rPr lang="en-GB" dirty="0" err="1"/>
              <a:t>tal</a:t>
            </a:r>
            <a:r>
              <a:rPr lang="en-GB" dirty="0"/>
              <a:t>? How are you?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ABAC5CF-07A7-40B9-AFE8-6DB25DFB2C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33" t="33820" r="1" b="25319"/>
          <a:stretch/>
        </p:blipFill>
        <p:spPr>
          <a:xfrm>
            <a:off x="696714" y="1943100"/>
            <a:ext cx="5399286" cy="177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A4899F3-307A-46A7-A0D0-AC76E094B6BD}"/>
              </a:ext>
            </a:extLst>
          </p:cNvPr>
          <p:cNvSpPr txBox="1"/>
          <p:nvPr/>
        </p:nvSpPr>
        <p:spPr>
          <a:xfrm>
            <a:off x="7404100" y="2093436"/>
            <a:ext cx="458780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highlight>
                  <a:srgbClr val="FFFF00"/>
                </a:highlight>
              </a:rPr>
              <a:t>1.</a:t>
            </a:r>
          </a:p>
          <a:p>
            <a:r>
              <a:rPr lang="en-GB" sz="2800" dirty="0">
                <a:highlight>
                  <a:srgbClr val="FFFF00"/>
                </a:highlight>
              </a:rPr>
              <a:t>2.</a:t>
            </a:r>
          </a:p>
          <a:p>
            <a:r>
              <a:rPr lang="en-GB" sz="2800" dirty="0">
                <a:highlight>
                  <a:srgbClr val="FFFF00"/>
                </a:highlight>
              </a:rPr>
              <a:t>3.</a:t>
            </a:r>
          </a:p>
          <a:p>
            <a:r>
              <a:rPr lang="en-GB" sz="2800" dirty="0">
                <a:highlight>
                  <a:srgbClr val="FFFF00"/>
                </a:highlight>
              </a:rPr>
              <a:t>4</a:t>
            </a:r>
            <a:r>
              <a:rPr lang="en-GB" sz="2800" dirty="0"/>
              <a:t>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0233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4F680-2390-4921-8AB8-B0352116D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highlight>
                  <a:srgbClr val="FFFF00"/>
                </a:highlight>
              </a:rPr>
              <a:t>Task 1 </a:t>
            </a:r>
            <a:r>
              <a:rPr lang="en-GB" dirty="0">
                <a:solidFill>
                  <a:srgbClr val="FF0000"/>
                </a:solidFill>
              </a:rPr>
              <a:t>How are you? Answers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1FFF9C-77E3-44F5-B4A3-15431CB909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GB" dirty="0">
                <a:solidFill>
                  <a:srgbClr val="FF0000"/>
                </a:solidFill>
              </a:rPr>
              <a:t>Great/ amazing</a:t>
            </a:r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2.  Well</a:t>
            </a:r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3. So   </a:t>
            </a:r>
            <a:r>
              <a:rPr lang="en-GB" dirty="0" err="1">
                <a:solidFill>
                  <a:srgbClr val="FF0000"/>
                </a:solidFill>
              </a:rPr>
              <a:t>so</a:t>
            </a:r>
            <a:r>
              <a:rPr lang="en-GB" dirty="0">
                <a:solidFill>
                  <a:srgbClr val="FF0000"/>
                </a:solidFill>
              </a:rPr>
              <a:t> /Ok</a:t>
            </a:r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4. Awful/ terrible/bad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8195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F43F6-E4A0-4D54-A29D-4B95CE01C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err="1"/>
              <a:t>Diálogo</a:t>
            </a:r>
            <a:r>
              <a:rPr lang="en-GB" b="1" u="sng" dirty="0"/>
              <a:t>-</a:t>
            </a:r>
            <a:r>
              <a:rPr lang="en-GB" b="1" u="sng" dirty="0">
                <a:highlight>
                  <a:srgbClr val="FFFF00"/>
                </a:highlight>
              </a:rPr>
              <a:t>Task 2 </a:t>
            </a:r>
            <a:r>
              <a:rPr lang="en-GB" sz="2000" dirty="0"/>
              <a:t>Read the dialogue and do 3 more with the information given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599030F-054C-4575-A771-1541460F18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879" t="38307" r="19646" b="28421"/>
          <a:stretch/>
        </p:blipFill>
        <p:spPr>
          <a:xfrm>
            <a:off x="1193800" y="2103436"/>
            <a:ext cx="5117892" cy="22526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B77AF6D-8E97-4B9A-BD32-F73182B35E38}"/>
              </a:ext>
            </a:extLst>
          </p:cNvPr>
          <p:cNvSpPr txBox="1"/>
          <p:nvPr/>
        </p:nvSpPr>
        <p:spPr>
          <a:xfrm>
            <a:off x="7188200" y="2505670"/>
            <a:ext cx="31929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GB" sz="2400" dirty="0">
                <a:highlight>
                  <a:srgbClr val="FFFF00"/>
                </a:highlight>
              </a:rPr>
              <a:t>Pedro. Awful. Madrid</a:t>
            </a:r>
          </a:p>
          <a:p>
            <a:pPr marL="342900" indent="-342900">
              <a:buAutoNum type="arabicPeriod"/>
            </a:pPr>
            <a:r>
              <a:rPr lang="en-GB" sz="2400" dirty="0">
                <a:highlight>
                  <a:srgbClr val="FFFF00"/>
                </a:highlight>
              </a:rPr>
              <a:t>Ana. Great. Sevilla</a:t>
            </a:r>
          </a:p>
          <a:p>
            <a:pPr marL="342900" indent="-342900">
              <a:buAutoNum type="arabicPeriod"/>
            </a:pPr>
            <a:r>
              <a:rPr lang="en-GB" sz="2400" dirty="0">
                <a:highlight>
                  <a:srgbClr val="FFFF00"/>
                </a:highlight>
              </a:rPr>
              <a:t>Miguel. Ok. Granada</a:t>
            </a:r>
          </a:p>
        </p:txBody>
      </p:sp>
    </p:spTree>
    <p:extLst>
      <p:ext uri="{BB962C8B-B14F-4D97-AF65-F5344CB8AC3E}">
        <p14:creationId xmlns:p14="http://schemas.microsoft.com/office/powerpoint/2010/main" val="1376027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06C65-3505-4904-B18A-01CF67E31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err="1"/>
              <a:t>Diálogos</a:t>
            </a:r>
            <a:r>
              <a:rPr lang="en-GB" b="1" u="sng" dirty="0"/>
              <a:t>-</a:t>
            </a:r>
            <a:r>
              <a:rPr lang="en-GB" b="1" u="sng" dirty="0">
                <a:highlight>
                  <a:srgbClr val="FFFF00"/>
                </a:highlight>
              </a:rPr>
              <a:t>Task 2   </a:t>
            </a:r>
            <a:r>
              <a:rPr lang="en-GB" b="1" u="sng" dirty="0">
                <a:solidFill>
                  <a:srgbClr val="FF0000"/>
                </a:solidFill>
              </a:rPr>
              <a:t>Answers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3FC042-D638-4DCF-A829-E94DF41E53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1300" y="1825625"/>
            <a:ext cx="34798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Hola ¿</a:t>
            </a:r>
            <a:r>
              <a:rPr lang="en-GB" dirty="0" err="1"/>
              <a:t>Cómo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llamas?</a:t>
            </a:r>
          </a:p>
          <a:p>
            <a:pPr marL="0" indent="0">
              <a:buNone/>
            </a:pPr>
            <a:r>
              <a:rPr lang="en-GB" dirty="0">
                <a:solidFill>
                  <a:srgbClr val="00B050"/>
                </a:solidFill>
              </a:rPr>
              <a:t>Me </a:t>
            </a:r>
            <a:r>
              <a:rPr lang="en-GB" dirty="0" err="1">
                <a:solidFill>
                  <a:srgbClr val="00B050"/>
                </a:solidFill>
              </a:rPr>
              <a:t>llamo</a:t>
            </a:r>
            <a:r>
              <a:rPr lang="en-GB" dirty="0">
                <a:solidFill>
                  <a:srgbClr val="00B050"/>
                </a:solidFill>
              </a:rPr>
              <a:t> Pedro</a:t>
            </a:r>
          </a:p>
          <a:p>
            <a:pPr marL="0" indent="0">
              <a:buNone/>
            </a:pPr>
            <a:r>
              <a:rPr lang="en-GB" dirty="0"/>
              <a:t>¿</a:t>
            </a:r>
            <a:r>
              <a:rPr lang="en-GB" dirty="0" err="1"/>
              <a:t>Qué</a:t>
            </a:r>
            <a:r>
              <a:rPr lang="en-GB" dirty="0"/>
              <a:t> </a:t>
            </a:r>
            <a:r>
              <a:rPr lang="en-GB" dirty="0" err="1"/>
              <a:t>tal</a:t>
            </a:r>
            <a:r>
              <a:rPr lang="en-GB" dirty="0"/>
              <a:t>     ?</a:t>
            </a:r>
          </a:p>
          <a:p>
            <a:pPr marL="0" indent="0">
              <a:buNone/>
            </a:pPr>
            <a:r>
              <a:rPr lang="en-GB" dirty="0">
                <a:solidFill>
                  <a:srgbClr val="00B050"/>
                </a:solidFill>
              </a:rPr>
              <a:t> Fatal, gracias</a:t>
            </a:r>
          </a:p>
          <a:p>
            <a:pPr marL="0" indent="0">
              <a:buNone/>
            </a:pPr>
            <a:r>
              <a:rPr lang="en-GB" dirty="0"/>
              <a:t>¿</a:t>
            </a:r>
            <a:r>
              <a:rPr lang="en-GB" dirty="0" err="1"/>
              <a:t>Dónde</a:t>
            </a:r>
            <a:r>
              <a:rPr lang="en-GB" dirty="0"/>
              <a:t> </a:t>
            </a:r>
            <a:r>
              <a:rPr lang="en-GB" dirty="0" err="1"/>
              <a:t>vives</a:t>
            </a:r>
            <a:r>
              <a:rPr lang="en-GB" dirty="0"/>
              <a:t>?</a:t>
            </a:r>
          </a:p>
          <a:p>
            <a:pPr marL="0" indent="0">
              <a:buNone/>
            </a:pPr>
            <a:r>
              <a:rPr lang="en-GB" dirty="0">
                <a:solidFill>
                  <a:srgbClr val="00B050"/>
                </a:solidFill>
              </a:rPr>
              <a:t>Vivo </a:t>
            </a:r>
            <a:r>
              <a:rPr lang="en-GB" dirty="0" err="1">
                <a:solidFill>
                  <a:srgbClr val="00B050"/>
                </a:solidFill>
              </a:rPr>
              <a:t>en</a:t>
            </a:r>
            <a:r>
              <a:rPr lang="en-GB" dirty="0">
                <a:solidFill>
                  <a:srgbClr val="00B050"/>
                </a:solidFill>
              </a:rPr>
              <a:t> Madrid</a:t>
            </a:r>
          </a:p>
          <a:p>
            <a:pPr marL="0" indent="0">
              <a:buNone/>
            </a:pPr>
            <a:r>
              <a:rPr lang="en-GB" dirty="0" err="1"/>
              <a:t>Adiós</a:t>
            </a: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>
                <a:solidFill>
                  <a:srgbClr val="00B050"/>
                </a:solidFill>
              </a:rPr>
              <a:t>Hasta </a:t>
            </a:r>
            <a:r>
              <a:rPr lang="en-GB" dirty="0" err="1">
                <a:solidFill>
                  <a:srgbClr val="00B050"/>
                </a:solidFill>
              </a:rPr>
              <a:t>luego</a:t>
            </a:r>
            <a:endParaRPr lang="en-GB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61190F-9C6D-4A63-91AD-9323689F99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22700" y="1825625"/>
            <a:ext cx="37719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Hola ¿</a:t>
            </a:r>
            <a:r>
              <a:rPr lang="en-GB" dirty="0" err="1"/>
              <a:t>Cómo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llamas?</a:t>
            </a:r>
          </a:p>
          <a:p>
            <a:pPr marL="0" indent="0">
              <a:buNone/>
            </a:pPr>
            <a:r>
              <a:rPr lang="en-GB" dirty="0">
                <a:solidFill>
                  <a:srgbClr val="00B050"/>
                </a:solidFill>
              </a:rPr>
              <a:t>Me </a:t>
            </a:r>
            <a:r>
              <a:rPr lang="en-GB" dirty="0" err="1">
                <a:solidFill>
                  <a:srgbClr val="00B050"/>
                </a:solidFill>
              </a:rPr>
              <a:t>llamo</a:t>
            </a:r>
            <a:r>
              <a:rPr lang="en-GB" dirty="0">
                <a:solidFill>
                  <a:srgbClr val="00B050"/>
                </a:solidFill>
              </a:rPr>
              <a:t>  Ana </a:t>
            </a:r>
          </a:p>
          <a:p>
            <a:pPr marL="0" indent="0">
              <a:buNone/>
            </a:pPr>
            <a:r>
              <a:rPr lang="en-GB" dirty="0"/>
              <a:t>¿</a:t>
            </a:r>
            <a:r>
              <a:rPr lang="en-GB" dirty="0" err="1"/>
              <a:t>Qué</a:t>
            </a:r>
            <a:r>
              <a:rPr lang="en-GB" dirty="0"/>
              <a:t> </a:t>
            </a:r>
            <a:r>
              <a:rPr lang="en-GB" dirty="0" err="1"/>
              <a:t>tal</a:t>
            </a:r>
            <a:r>
              <a:rPr lang="en-GB" dirty="0"/>
              <a:t>     ?</a:t>
            </a:r>
          </a:p>
          <a:p>
            <a:pPr marL="0" indent="0">
              <a:buNone/>
            </a:pPr>
            <a:r>
              <a:rPr lang="en-GB" dirty="0" err="1">
                <a:solidFill>
                  <a:srgbClr val="00B050"/>
                </a:solidFill>
              </a:rPr>
              <a:t>Fenomenal</a:t>
            </a:r>
            <a:r>
              <a:rPr lang="en-GB" dirty="0">
                <a:solidFill>
                  <a:srgbClr val="00B050"/>
                </a:solidFill>
              </a:rPr>
              <a:t>, gracias</a:t>
            </a:r>
          </a:p>
          <a:p>
            <a:pPr marL="0" indent="0">
              <a:buNone/>
            </a:pPr>
            <a:r>
              <a:rPr lang="en-GB" dirty="0"/>
              <a:t>¿</a:t>
            </a:r>
            <a:r>
              <a:rPr lang="en-GB" dirty="0" err="1"/>
              <a:t>Dónde</a:t>
            </a:r>
            <a:r>
              <a:rPr lang="en-GB" dirty="0"/>
              <a:t> </a:t>
            </a:r>
            <a:r>
              <a:rPr lang="en-GB" dirty="0" err="1"/>
              <a:t>vives</a:t>
            </a:r>
            <a:r>
              <a:rPr lang="en-GB" dirty="0"/>
              <a:t>?</a:t>
            </a:r>
          </a:p>
          <a:p>
            <a:pPr marL="0" indent="0">
              <a:buNone/>
            </a:pPr>
            <a:r>
              <a:rPr lang="en-GB" dirty="0">
                <a:solidFill>
                  <a:srgbClr val="00B050"/>
                </a:solidFill>
              </a:rPr>
              <a:t>Vivo </a:t>
            </a:r>
            <a:r>
              <a:rPr lang="en-GB" dirty="0" err="1">
                <a:solidFill>
                  <a:srgbClr val="00B050"/>
                </a:solidFill>
              </a:rPr>
              <a:t>en</a:t>
            </a:r>
            <a:r>
              <a:rPr lang="en-GB" dirty="0">
                <a:solidFill>
                  <a:srgbClr val="00B050"/>
                </a:solidFill>
              </a:rPr>
              <a:t> Sevilla</a:t>
            </a:r>
          </a:p>
          <a:p>
            <a:pPr marL="0" indent="0">
              <a:buNone/>
            </a:pPr>
            <a:r>
              <a:rPr lang="en-GB" dirty="0" err="1"/>
              <a:t>Adiós</a:t>
            </a: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>
                <a:solidFill>
                  <a:srgbClr val="00B050"/>
                </a:solidFill>
              </a:rPr>
              <a:t>Hasta </a:t>
            </a:r>
            <a:r>
              <a:rPr lang="en-GB" dirty="0" err="1">
                <a:solidFill>
                  <a:srgbClr val="00B050"/>
                </a:solidFill>
              </a:rPr>
              <a:t>luego</a:t>
            </a:r>
            <a:endParaRPr lang="en-GB" dirty="0">
              <a:solidFill>
                <a:srgbClr val="00B050"/>
              </a:solidFill>
            </a:endParaRPr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FB09AF-0927-4D3B-A6AE-E08E2950E232}"/>
              </a:ext>
            </a:extLst>
          </p:cNvPr>
          <p:cNvSpPr txBox="1"/>
          <p:nvPr/>
        </p:nvSpPr>
        <p:spPr>
          <a:xfrm>
            <a:off x="7912102" y="1825625"/>
            <a:ext cx="4000198" cy="43088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Hola ¿</a:t>
            </a:r>
            <a:r>
              <a:rPr lang="en-GB" sz="3200" dirty="0" err="1"/>
              <a:t>Cómo</a:t>
            </a:r>
            <a:r>
              <a:rPr lang="en-GB" sz="3200" dirty="0"/>
              <a:t> </a:t>
            </a:r>
            <a:r>
              <a:rPr lang="en-GB" sz="3200" dirty="0" err="1"/>
              <a:t>te</a:t>
            </a:r>
            <a:r>
              <a:rPr lang="en-GB" sz="3200" dirty="0"/>
              <a:t> llamas?</a:t>
            </a:r>
          </a:p>
          <a:p>
            <a:r>
              <a:rPr lang="en-GB" sz="3200" dirty="0">
                <a:solidFill>
                  <a:srgbClr val="00B050"/>
                </a:solidFill>
              </a:rPr>
              <a:t>Me </a:t>
            </a:r>
            <a:r>
              <a:rPr lang="en-GB" sz="3200" dirty="0" err="1">
                <a:solidFill>
                  <a:srgbClr val="00B050"/>
                </a:solidFill>
              </a:rPr>
              <a:t>llamo</a:t>
            </a:r>
            <a:r>
              <a:rPr lang="en-GB" sz="3200" dirty="0">
                <a:solidFill>
                  <a:srgbClr val="00B050"/>
                </a:solidFill>
              </a:rPr>
              <a:t> Miguel</a:t>
            </a:r>
          </a:p>
          <a:p>
            <a:r>
              <a:rPr lang="en-GB" sz="3200" dirty="0"/>
              <a:t>¿</a:t>
            </a:r>
            <a:r>
              <a:rPr lang="en-GB" sz="3200" dirty="0" err="1"/>
              <a:t>Qué</a:t>
            </a:r>
            <a:r>
              <a:rPr lang="en-GB" sz="3200" dirty="0"/>
              <a:t> </a:t>
            </a:r>
            <a:r>
              <a:rPr lang="en-GB" sz="3200" dirty="0" err="1"/>
              <a:t>tal</a:t>
            </a:r>
            <a:r>
              <a:rPr lang="en-GB" sz="3200" dirty="0"/>
              <a:t>     ?</a:t>
            </a:r>
          </a:p>
          <a:p>
            <a:r>
              <a:rPr lang="en-GB" sz="3200" dirty="0">
                <a:solidFill>
                  <a:srgbClr val="00B050"/>
                </a:solidFill>
              </a:rPr>
              <a:t> Regular, gracias</a:t>
            </a:r>
          </a:p>
          <a:p>
            <a:r>
              <a:rPr lang="en-GB" sz="3200" dirty="0"/>
              <a:t>¿</a:t>
            </a:r>
            <a:r>
              <a:rPr lang="en-GB" sz="3200" dirty="0" err="1"/>
              <a:t>Dónde</a:t>
            </a:r>
            <a:r>
              <a:rPr lang="en-GB" sz="3200" dirty="0"/>
              <a:t> </a:t>
            </a:r>
            <a:r>
              <a:rPr lang="en-GB" sz="3200" dirty="0" err="1"/>
              <a:t>vives</a:t>
            </a:r>
            <a:r>
              <a:rPr lang="en-GB" sz="3200" dirty="0"/>
              <a:t>?</a:t>
            </a:r>
          </a:p>
          <a:p>
            <a:r>
              <a:rPr lang="en-GB" sz="3200" dirty="0">
                <a:solidFill>
                  <a:srgbClr val="00B050"/>
                </a:solidFill>
              </a:rPr>
              <a:t>Vivo </a:t>
            </a:r>
            <a:r>
              <a:rPr lang="en-GB" sz="3200" dirty="0" err="1">
                <a:solidFill>
                  <a:srgbClr val="00B050"/>
                </a:solidFill>
              </a:rPr>
              <a:t>en</a:t>
            </a:r>
            <a:r>
              <a:rPr lang="en-GB" sz="3200" dirty="0">
                <a:solidFill>
                  <a:srgbClr val="00B050"/>
                </a:solidFill>
              </a:rPr>
              <a:t> Granada</a:t>
            </a:r>
          </a:p>
          <a:p>
            <a:r>
              <a:rPr lang="en-GB" sz="3200" dirty="0" err="1"/>
              <a:t>Adiós</a:t>
            </a:r>
            <a:r>
              <a:rPr lang="en-GB" sz="3200" dirty="0"/>
              <a:t> </a:t>
            </a:r>
          </a:p>
          <a:p>
            <a:r>
              <a:rPr lang="en-GB" sz="3200" dirty="0">
                <a:solidFill>
                  <a:srgbClr val="00B050"/>
                </a:solidFill>
              </a:rPr>
              <a:t>Hasta </a:t>
            </a:r>
            <a:r>
              <a:rPr lang="en-GB" sz="3200" dirty="0" err="1">
                <a:solidFill>
                  <a:srgbClr val="00B050"/>
                </a:solidFill>
              </a:rPr>
              <a:t>luego</a:t>
            </a:r>
            <a:endParaRPr lang="en-GB" sz="3200" dirty="0">
              <a:solidFill>
                <a:srgbClr val="00B05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4499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F43F6-E4A0-4D54-A29D-4B95CE01C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highlight>
                  <a:srgbClr val="00FF00"/>
                </a:highlight>
              </a:rPr>
              <a:t>Grammar </a:t>
            </a:r>
            <a:br>
              <a:rPr lang="en-GB" sz="2200" dirty="0"/>
            </a:br>
            <a:r>
              <a:rPr lang="en-GB" sz="2200" dirty="0"/>
              <a:t>adjectives change </a:t>
            </a:r>
            <a:r>
              <a:rPr lang="en-GB" sz="2200" dirty="0">
                <a:highlight>
                  <a:srgbClr val="00FFFF"/>
                </a:highlight>
              </a:rPr>
              <a:t>o</a:t>
            </a:r>
            <a:r>
              <a:rPr lang="en-GB" sz="2200" dirty="0"/>
              <a:t>&gt;</a:t>
            </a:r>
            <a:r>
              <a:rPr lang="en-GB" sz="2200" dirty="0">
                <a:highlight>
                  <a:srgbClr val="FF00FF"/>
                </a:highlight>
              </a:rPr>
              <a:t>a</a:t>
            </a:r>
            <a:r>
              <a:rPr lang="en-GB" sz="2200" dirty="0"/>
              <a:t> if they are describing a </a:t>
            </a:r>
            <a:r>
              <a:rPr lang="en-GB" sz="2200" dirty="0">
                <a:highlight>
                  <a:srgbClr val="00FFFF"/>
                </a:highlight>
              </a:rPr>
              <a:t>masculine noun </a:t>
            </a:r>
            <a:r>
              <a:rPr lang="en-GB" sz="2200" dirty="0"/>
              <a:t>or a </a:t>
            </a:r>
            <a:r>
              <a:rPr lang="en-GB" sz="2200" dirty="0">
                <a:highlight>
                  <a:srgbClr val="FF00FF"/>
                </a:highlight>
              </a:rPr>
              <a:t>feminine noun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DE87BC5-7E18-4C2B-B2FD-8FEB0B49D6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153" t="9995" r="32255" b="18789"/>
          <a:stretch/>
        </p:blipFill>
        <p:spPr>
          <a:xfrm>
            <a:off x="1905000" y="1454584"/>
            <a:ext cx="3302000" cy="5004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3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F43F6-E4A0-4D54-A29D-4B95CE01C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highlight>
                  <a:srgbClr val="FFFF00"/>
                </a:highlight>
              </a:rPr>
              <a:t>Task 3 </a:t>
            </a:r>
            <a:r>
              <a:rPr lang="en-GB" dirty="0"/>
              <a:t>Translate into English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A4E91BC-F480-44ED-9982-A4B15FD6E3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210" t="39475" r="13809" b="38052"/>
          <a:stretch/>
        </p:blipFill>
        <p:spPr>
          <a:xfrm>
            <a:off x="324545" y="1483599"/>
            <a:ext cx="6417309" cy="11610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AE8EA97-C78A-4858-AFE8-38CC04FA0B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545" y="2836965"/>
            <a:ext cx="6157648" cy="12071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99F99EF-73C5-4B01-9BE2-CFAD02376C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545" y="4021035"/>
            <a:ext cx="6157648" cy="14224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5C1C938-ABD5-41FD-A23A-704BB9E65D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545" y="5443530"/>
            <a:ext cx="6317550" cy="142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090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F43F6-E4A0-4D54-A29D-4B95CE01C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highlight>
                  <a:srgbClr val="FFFF00"/>
                </a:highlight>
              </a:rPr>
              <a:t>Task 3 </a:t>
            </a:r>
            <a:r>
              <a:rPr lang="en-GB" dirty="0">
                <a:solidFill>
                  <a:srgbClr val="FF0000"/>
                </a:solidFill>
              </a:rPr>
              <a:t>Answers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A4E91BC-F480-44ED-9982-A4B15FD6E3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210" t="39475" r="13809" b="38052"/>
          <a:stretch/>
        </p:blipFill>
        <p:spPr>
          <a:xfrm>
            <a:off x="324545" y="1483599"/>
            <a:ext cx="6417309" cy="11610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AE8EA97-C78A-4858-AFE8-38CC04FA0B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545" y="2836965"/>
            <a:ext cx="6157648" cy="12071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99F99EF-73C5-4B01-9BE2-CFAD02376C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545" y="4021035"/>
            <a:ext cx="6157648" cy="14224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5C1C938-ABD5-41FD-A23A-704BB9E65D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545" y="5443530"/>
            <a:ext cx="6317550" cy="142249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C609943-1651-45A9-8335-18CE0B3C2255}"/>
              </a:ext>
            </a:extLst>
          </p:cNvPr>
          <p:cNvSpPr txBox="1"/>
          <p:nvPr/>
        </p:nvSpPr>
        <p:spPr>
          <a:xfrm>
            <a:off x="7327900" y="1574800"/>
            <a:ext cx="47545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My name is Ana. I live in Madrid. I am serious </a:t>
            </a:r>
          </a:p>
          <a:p>
            <a:r>
              <a:rPr lang="en-GB" dirty="0">
                <a:solidFill>
                  <a:srgbClr val="FF0000"/>
                </a:solidFill>
              </a:rPr>
              <a:t>and also sincere. My passion is music. My hero is</a:t>
            </a:r>
          </a:p>
          <a:p>
            <a:r>
              <a:rPr lang="en-GB" dirty="0">
                <a:solidFill>
                  <a:srgbClr val="FF0000"/>
                </a:solidFill>
              </a:rPr>
              <a:t> Shakira. She is fab! Goodbye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45A95D-ECDB-40FE-AB6B-B18F64F5A772}"/>
              </a:ext>
            </a:extLst>
          </p:cNvPr>
          <p:cNvSpPr txBox="1"/>
          <p:nvPr/>
        </p:nvSpPr>
        <p:spPr>
          <a:xfrm>
            <a:off x="7213600" y="3124200"/>
            <a:ext cx="48445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Hello. My name is Sergio and I live in Burgos.</a:t>
            </a:r>
          </a:p>
          <a:p>
            <a:r>
              <a:rPr lang="en-GB" dirty="0">
                <a:solidFill>
                  <a:srgbClr val="FF0000"/>
                </a:solidFill>
              </a:rPr>
              <a:t> I am timid/shy but I am not stupid. My passion is </a:t>
            </a:r>
          </a:p>
          <a:p>
            <a:r>
              <a:rPr lang="en-GB" dirty="0">
                <a:solidFill>
                  <a:srgbClr val="FF0000"/>
                </a:solidFill>
              </a:rPr>
              <a:t>football and my hero is </a:t>
            </a:r>
            <a:r>
              <a:rPr lang="en-GB" dirty="0" err="1">
                <a:solidFill>
                  <a:srgbClr val="FF0000"/>
                </a:solidFill>
              </a:rPr>
              <a:t>Cesc</a:t>
            </a:r>
            <a:r>
              <a:rPr lang="en-GB" dirty="0">
                <a:solidFill>
                  <a:srgbClr val="FF0000"/>
                </a:solidFill>
              </a:rPr>
              <a:t> Fabregas. He is great.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FCD586-EA61-4543-B0CA-898FFB3FB46D}"/>
              </a:ext>
            </a:extLst>
          </p:cNvPr>
          <p:cNvSpPr txBox="1"/>
          <p:nvPr/>
        </p:nvSpPr>
        <p:spPr>
          <a:xfrm>
            <a:off x="7327900" y="4359871"/>
            <a:ext cx="45679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My name is Pablo. I live in Barcelona. I am kind</a:t>
            </a:r>
          </a:p>
          <a:p>
            <a:r>
              <a:rPr lang="en-GB" dirty="0">
                <a:solidFill>
                  <a:srgbClr val="FF0000"/>
                </a:solidFill>
              </a:rPr>
              <a:t>and also I am fun. My passion is sport and </a:t>
            </a:r>
          </a:p>
          <a:p>
            <a:r>
              <a:rPr lang="en-GB" dirty="0">
                <a:solidFill>
                  <a:srgbClr val="FF0000"/>
                </a:solidFill>
              </a:rPr>
              <a:t>my hero is Marc Gasol. He is fantastic!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44330A-09AC-4F90-B44F-19010AD01EAE}"/>
              </a:ext>
            </a:extLst>
          </p:cNvPr>
          <p:cNvSpPr txBox="1"/>
          <p:nvPr/>
        </p:nvSpPr>
        <p:spPr>
          <a:xfrm>
            <a:off x="7442200" y="5676900"/>
            <a:ext cx="44558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Hello! How are you? My name is Iker. I live in </a:t>
            </a:r>
          </a:p>
          <a:p>
            <a:r>
              <a:rPr lang="en-GB" dirty="0">
                <a:solidFill>
                  <a:srgbClr val="FF0000"/>
                </a:solidFill>
              </a:rPr>
              <a:t>Torremolinos. I am calm and also generous. </a:t>
            </a:r>
          </a:p>
          <a:p>
            <a:r>
              <a:rPr lang="en-GB" dirty="0">
                <a:solidFill>
                  <a:srgbClr val="FF0000"/>
                </a:solidFill>
              </a:rPr>
              <a:t>My passion is tennis. My hero is Rafael Nadal.</a:t>
            </a:r>
          </a:p>
          <a:p>
            <a:r>
              <a:rPr lang="en-GB" dirty="0">
                <a:solidFill>
                  <a:srgbClr val="FF0000"/>
                </a:solidFill>
              </a:rPr>
              <a:t>He is cool!</a:t>
            </a:r>
          </a:p>
        </p:txBody>
      </p:sp>
    </p:spTree>
    <p:extLst>
      <p:ext uri="{BB962C8B-B14F-4D97-AF65-F5344CB8AC3E}">
        <p14:creationId xmlns:p14="http://schemas.microsoft.com/office/powerpoint/2010/main" val="17401553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1648</Words>
  <Application>Microsoft Office PowerPoint</Application>
  <PresentationFormat>Widescreen</PresentationFormat>
  <Paragraphs>454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Century Gothic</vt:lpstr>
      <vt:lpstr>Office Theme</vt:lpstr>
      <vt:lpstr>Repaso Module 1                           Week 1</vt:lpstr>
      <vt:lpstr>Spanish | Year 7 | Module 1: Mi Vida   Vocabulary</vt:lpstr>
      <vt:lpstr>Task 1  ¿Qué tal? How are you?</vt:lpstr>
      <vt:lpstr>Task 1 How are you? Answers</vt:lpstr>
      <vt:lpstr>Diálogo-Task 2 Read the dialogue and do 3 more with the information given</vt:lpstr>
      <vt:lpstr>Diálogos-Task 2   Answers</vt:lpstr>
      <vt:lpstr>Grammar  adjectives change o&gt;a if they are describing a masculine noun or a feminine noun</vt:lpstr>
      <vt:lpstr>Task 3 Translate into English</vt:lpstr>
      <vt:lpstr>Task 3 Answers</vt:lpstr>
      <vt:lpstr>Los números</vt:lpstr>
      <vt:lpstr>¿Cuántos años tienes?   Tengo siete años</vt:lpstr>
      <vt:lpstr>¿Cuántos años tienes? Answers   Tengo siete años</vt:lpstr>
      <vt:lpstr>Mi familia       ¿Tienes hermanos?</vt:lpstr>
      <vt:lpstr>Mi familia       ¿Tienes hermanos?  Answers</vt:lpstr>
      <vt:lpstr>La fecha  Task 6 Fill in the missing numbers, put the months into the correct order and write the dates in Spanish</vt:lpstr>
      <vt:lpstr>La fecha  Answers Task 6 Fill in the missing numbers, put the months into the correct order and write the dates in Spanish</vt:lpstr>
      <vt:lpstr>Task 7  Translate the 3 snippets</vt:lpstr>
      <vt:lpstr>Task 7  Translate the 3 snippets   Answers</vt:lpstr>
      <vt:lpstr>Las mascotas </vt:lpstr>
      <vt:lpstr>Los colores </vt:lpstr>
      <vt:lpstr>Task 8 Translate sentences into Spanish Remember in Spanish: animal first, then the colour with the correct ending masculine or feminine</vt:lpstr>
      <vt:lpstr>Task 8 Translate sentences into Spanish Answers Remember in Spanish: animal first, then the colour with the correct ending masculine or feminine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Repaso                           lunes, 8 de junio</dc:title>
  <dc:creator>Pip Brimblecombe</dc:creator>
  <cp:lastModifiedBy>Pip Brimblecombe</cp:lastModifiedBy>
  <cp:revision>29</cp:revision>
  <dcterms:created xsi:type="dcterms:W3CDTF">2020-06-05T09:43:55Z</dcterms:created>
  <dcterms:modified xsi:type="dcterms:W3CDTF">2020-06-10T10:52:57Z</dcterms:modified>
</cp:coreProperties>
</file>