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7" r:id="rId2"/>
    <p:sldId id="415" r:id="rId3"/>
    <p:sldId id="417" r:id="rId4"/>
    <p:sldId id="411" r:id="rId5"/>
    <p:sldId id="421" r:id="rId6"/>
    <p:sldId id="418" r:id="rId7"/>
    <p:sldId id="414" r:id="rId8"/>
    <p:sldId id="420" r:id="rId9"/>
  </p:sldIdLst>
  <p:sldSz cx="12801600" cy="9601200" type="A3"/>
  <p:notesSz cx="6797675" cy="9926638"/>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1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94291" autoAdjust="0"/>
  </p:normalViewPr>
  <p:slideViewPr>
    <p:cSldViewPr>
      <p:cViewPr varScale="1">
        <p:scale>
          <a:sx n="70" d="100"/>
          <a:sy n="70" d="100"/>
        </p:scale>
        <p:origin x="48" y="16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1" tIns="47776" rIns="95551" bIns="4777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5551" tIns="47776" rIns="95551" bIns="47776" rtlCol="0"/>
          <a:lstStyle>
            <a:lvl1pPr algn="r">
              <a:defRPr sz="1200"/>
            </a:lvl1pPr>
          </a:lstStyle>
          <a:p>
            <a:fld id="{3F7C5628-6CF6-4BFB-8432-097F312EB430}" type="datetimeFigureOut">
              <a:rPr lang="en-GB" smtClean="0"/>
              <a:t>01/10/2019</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5551" tIns="47776" rIns="95551" bIns="4777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51" tIns="47776" rIns="95551" bIns="47776" rtlCol="0" anchor="b"/>
          <a:lstStyle>
            <a:lvl1pPr algn="r">
              <a:defRPr sz="1200"/>
            </a:lvl1pPr>
          </a:lstStyle>
          <a:p>
            <a:fld id="{5D9951DD-1F69-4F12-BE93-52D0865D395A}" type="slidenum">
              <a:rPr lang="en-GB" smtClean="0"/>
              <a:t>‹#›</a:t>
            </a:fld>
            <a:endParaRPr lang="en-GB"/>
          </a:p>
        </p:txBody>
      </p:sp>
    </p:spTree>
    <p:extLst>
      <p:ext uri="{BB962C8B-B14F-4D97-AF65-F5344CB8AC3E}">
        <p14:creationId xmlns:p14="http://schemas.microsoft.com/office/powerpoint/2010/main" val="368026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1" tIns="47776" rIns="95551" bIns="47776"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5551" tIns="47776" rIns="95551" bIns="47776" rtlCol="0"/>
          <a:lstStyle>
            <a:lvl1pPr algn="r">
              <a:defRPr sz="1200"/>
            </a:lvl1pPr>
          </a:lstStyle>
          <a:p>
            <a:fld id="{980F7449-7A58-4D64-93E1-D4D405937550}" type="datetimeFigureOut">
              <a:rPr lang="en-GB" smtClean="0"/>
              <a:t>01/10/2019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1" tIns="47776" rIns="95551" bIns="47776"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1" tIns="47776" rIns="95551" bIns="47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51" tIns="47776" rIns="95551" bIns="4777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1" tIns="47776" rIns="95551" bIns="47776" rtlCol="0" anchor="b"/>
          <a:lstStyle>
            <a:lvl1pPr algn="r">
              <a:defRPr sz="1200"/>
            </a:lvl1pPr>
          </a:lstStyle>
          <a:p>
            <a:fld id="{BB2E5EB8-EAB6-4499-9B84-5F0CAC85484F}" type="slidenum">
              <a:rPr lang="en-GB" smtClean="0"/>
              <a:t>‹#›</a:t>
            </a:fld>
            <a:endParaRPr lang="en-GB"/>
          </a:p>
        </p:txBody>
      </p:sp>
    </p:spTree>
    <p:extLst>
      <p:ext uri="{BB962C8B-B14F-4D97-AF65-F5344CB8AC3E}">
        <p14:creationId xmlns:p14="http://schemas.microsoft.com/office/powerpoint/2010/main" val="541146716"/>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0E3667-7E58-429B-A303-E9F64FB1ED8F}" type="slidenum">
              <a:rPr lang="en-GB" smtClean="0"/>
              <a:t>2</a:t>
            </a:fld>
            <a:endParaRPr lang="en-GB" dirty="0"/>
          </a:p>
        </p:txBody>
      </p:sp>
    </p:spTree>
    <p:extLst>
      <p:ext uri="{BB962C8B-B14F-4D97-AF65-F5344CB8AC3E}">
        <p14:creationId xmlns:p14="http://schemas.microsoft.com/office/powerpoint/2010/main" val="415987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a:t>
            </a:r>
            <a:r>
              <a:rPr lang="en-GB" dirty="0" smtClean="0"/>
              <a:t>b; </a:t>
            </a:r>
            <a:r>
              <a:rPr lang="en-GB" dirty="0"/>
              <a:t>2 = c; 3 = </a:t>
            </a:r>
            <a:r>
              <a:rPr lang="en-GB" dirty="0" smtClean="0"/>
              <a:t>d; </a:t>
            </a:r>
            <a:r>
              <a:rPr lang="en-GB" dirty="0"/>
              <a:t>4 = </a:t>
            </a:r>
            <a:r>
              <a:rPr lang="en-GB" dirty="0" smtClean="0"/>
              <a:t>d; </a:t>
            </a:r>
            <a:r>
              <a:rPr lang="en-GB" dirty="0"/>
              <a:t>5 = </a:t>
            </a:r>
            <a:r>
              <a:rPr lang="en-GB" dirty="0" smtClean="0"/>
              <a:t>b;</a:t>
            </a:r>
            <a:r>
              <a:rPr lang="en-GB" baseline="0" dirty="0" smtClean="0"/>
              <a:t> </a:t>
            </a:r>
            <a:r>
              <a:rPr lang="en-GB" dirty="0" smtClean="0"/>
              <a:t>6 </a:t>
            </a:r>
            <a:r>
              <a:rPr lang="en-GB" dirty="0"/>
              <a:t>= c; 7= d; 8 = </a:t>
            </a:r>
            <a:r>
              <a:rPr lang="en-GB" dirty="0" smtClean="0"/>
              <a:t>d; </a:t>
            </a:r>
            <a:r>
              <a:rPr lang="en-GB" dirty="0"/>
              <a:t>9 = </a:t>
            </a:r>
            <a:r>
              <a:rPr lang="en-GB" dirty="0" smtClean="0"/>
              <a:t>c; </a:t>
            </a:r>
            <a:r>
              <a:rPr lang="en-GB" dirty="0"/>
              <a:t>10 = </a:t>
            </a:r>
            <a:r>
              <a:rPr lang="en-GB" dirty="0" smtClean="0"/>
              <a:t>d</a:t>
            </a:r>
          </a:p>
        </p:txBody>
      </p:sp>
      <p:sp>
        <p:nvSpPr>
          <p:cNvPr id="4" name="Slide Number Placeholder 3"/>
          <p:cNvSpPr>
            <a:spLocks noGrp="1"/>
          </p:cNvSpPr>
          <p:nvPr>
            <p:ph type="sldNum" sz="quarter" idx="10"/>
          </p:nvPr>
        </p:nvSpPr>
        <p:spPr/>
        <p:txBody>
          <a:bodyPr/>
          <a:lstStyle/>
          <a:p>
            <a:fld id="{690E3667-7E58-429B-A303-E9F64FB1ED8F}" type="slidenum">
              <a:rPr lang="en-GB" smtClean="0"/>
              <a:t>3</a:t>
            </a:fld>
            <a:endParaRPr lang="en-GB" dirty="0"/>
          </a:p>
        </p:txBody>
      </p:sp>
    </p:spTree>
    <p:extLst>
      <p:ext uri="{BB962C8B-B14F-4D97-AF65-F5344CB8AC3E}">
        <p14:creationId xmlns:p14="http://schemas.microsoft.com/office/powerpoint/2010/main" val="254559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b; 2 = d; 3 = d; 4 = c; 5 = b</a:t>
            </a:r>
          </a:p>
        </p:txBody>
      </p:sp>
      <p:sp>
        <p:nvSpPr>
          <p:cNvPr id="4" name="Slide Number Placeholder 3"/>
          <p:cNvSpPr>
            <a:spLocks noGrp="1"/>
          </p:cNvSpPr>
          <p:nvPr>
            <p:ph type="sldNum" sz="quarter" idx="10"/>
          </p:nvPr>
        </p:nvSpPr>
        <p:spPr/>
        <p:txBody>
          <a:bodyPr/>
          <a:lstStyle/>
          <a:p>
            <a:fld id="{690E3667-7E58-429B-A303-E9F64FB1ED8F}" type="slidenum">
              <a:rPr lang="en-GB" smtClean="0"/>
              <a:t>4</a:t>
            </a:fld>
            <a:endParaRPr lang="en-GB" dirty="0"/>
          </a:p>
        </p:txBody>
      </p:sp>
    </p:spTree>
    <p:extLst>
      <p:ext uri="{BB962C8B-B14F-4D97-AF65-F5344CB8AC3E}">
        <p14:creationId xmlns:p14="http://schemas.microsoft.com/office/powerpoint/2010/main" val="254559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b; 2 = d; 3 = d; 4 = c; 5 = b</a:t>
            </a:r>
          </a:p>
        </p:txBody>
      </p:sp>
      <p:sp>
        <p:nvSpPr>
          <p:cNvPr id="4" name="Slide Number Placeholder 3"/>
          <p:cNvSpPr>
            <a:spLocks noGrp="1"/>
          </p:cNvSpPr>
          <p:nvPr>
            <p:ph type="sldNum" sz="quarter" idx="10"/>
          </p:nvPr>
        </p:nvSpPr>
        <p:spPr/>
        <p:txBody>
          <a:bodyPr/>
          <a:lstStyle/>
          <a:p>
            <a:fld id="{690E3667-7E58-429B-A303-E9F64FB1ED8F}" type="slidenum">
              <a:rPr lang="en-GB" smtClean="0"/>
              <a:t>5</a:t>
            </a:fld>
            <a:endParaRPr lang="en-GB" dirty="0"/>
          </a:p>
        </p:txBody>
      </p:sp>
    </p:spTree>
    <p:extLst>
      <p:ext uri="{BB962C8B-B14F-4D97-AF65-F5344CB8AC3E}">
        <p14:creationId xmlns:p14="http://schemas.microsoft.com/office/powerpoint/2010/main" val="369210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0E3667-7E58-429B-A303-E9F64FB1ED8F}" type="slidenum">
              <a:rPr lang="en-GB" smtClean="0"/>
              <a:t>6</a:t>
            </a:fld>
            <a:endParaRPr lang="en-GB" dirty="0"/>
          </a:p>
        </p:txBody>
      </p:sp>
    </p:spTree>
    <p:extLst>
      <p:ext uri="{BB962C8B-B14F-4D97-AF65-F5344CB8AC3E}">
        <p14:creationId xmlns:p14="http://schemas.microsoft.com/office/powerpoint/2010/main" val="305164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0E3667-7E58-429B-A303-E9F64FB1ED8F}" type="slidenum">
              <a:rPr lang="en-GB" smtClean="0"/>
              <a:t>7</a:t>
            </a:fld>
            <a:endParaRPr lang="en-GB" dirty="0"/>
          </a:p>
        </p:txBody>
      </p:sp>
    </p:spTree>
    <p:extLst>
      <p:ext uri="{BB962C8B-B14F-4D97-AF65-F5344CB8AC3E}">
        <p14:creationId xmlns:p14="http://schemas.microsoft.com/office/powerpoint/2010/main" val="37997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0E3667-7E58-429B-A303-E9F64FB1ED8F}" type="slidenum">
              <a:rPr lang="en-GB" smtClean="0"/>
              <a:t>8</a:t>
            </a:fld>
            <a:endParaRPr lang="en-GB" dirty="0"/>
          </a:p>
        </p:txBody>
      </p:sp>
    </p:spTree>
    <p:extLst>
      <p:ext uri="{BB962C8B-B14F-4D97-AF65-F5344CB8AC3E}">
        <p14:creationId xmlns:p14="http://schemas.microsoft.com/office/powerpoint/2010/main" val="130336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a:t>Click to edit Master title style</a:t>
            </a:r>
            <a:endParaRPr lang="en-GB"/>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400708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0462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537845"/>
            <a:ext cx="4031615" cy="1147032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5668" y="537845"/>
            <a:ext cx="11885930" cy="11470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141359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502983-5A8B-4DA1-AA4A-F55F54AA5AA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19038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a:t>Click to edit Master title style</a:t>
            </a:r>
            <a:endParaRPr lang="en-GB"/>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02983-5A8B-4DA1-AA4A-F55F54AA5AA2}"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69821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502983-5A8B-4DA1-AA4A-F55F54AA5AA2}"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6286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502983-5A8B-4DA1-AA4A-F55F54AA5AA2}"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4511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502983-5A8B-4DA1-AA4A-F55F54AA5AA2}"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337945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02983-5A8B-4DA1-AA4A-F55F54AA5AA2}"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74950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F1502983-5A8B-4DA1-AA4A-F55F54AA5AA2}"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97456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GB"/>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F1502983-5A8B-4DA1-AA4A-F55F54AA5AA2}"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28B7-9FDC-47F3-AEA5-6C5F531D14AB}" type="slidenum">
              <a:rPr lang="en-GB" smtClean="0"/>
              <a:t>‹#›</a:t>
            </a:fld>
            <a:endParaRPr lang="en-GB"/>
          </a:p>
        </p:txBody>
      </p:sp>
    </p:spTree>
    <p:extLst>
      <p:ext uri="{BB962C8B-B14F-4D97-AF65-F5344CB8AC3E}">
        <p14:creationId xmlns:p14="http://schemas.microsoft.com/office/powerpoint/2010/main" val="290639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F1502983-5A8B-4DA1-AA4A-F55F54AA5AA2}" type="datetimeFigureOut">
              <a:rPr lang="en-GB" smtClean="0"/>
              <a:t>01/10/2019</a:t>
            </a:fld>
            <a:endParaRPr lang="en-GB"/>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8E3328B7-9FDC-47F3-AEA5-6C5F531D14AB}" type="slidenum">
              <a:rPr lang="en-GB" smtClean="0"/>
              <a:t>‹#›</a:t>
            </a:fld>
            <a:endParaRPr lang="en-GB"/>
          </a:p>
        </p:txBody>
      </p:sp>
    </p:spTree>
    <p:extLst>
      <p:ext uri="{BB962C8B-B14F-4D97-AF65-F5344CB8AC3E}">
        <p14:creationId xmlns:p14="http://schemas.microsoft.com/office/powerpoint/2010/main" val="245060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implypsychology.org/experimental-method.html" TargetMode="External"/><Relationship Id="rId2" Type="http://schemas.openxmlformats.org/officeDocument/2006/relationships/hyperlink" Target="https://www.illuminate.digital/aqapsych1/" TargetMode="External"/><Relationship Id="rId1" Type="http://schemas.openxmlformats.org/officeDocument/2006/relationships/slideLayout" Target="../slideLayouts/slideLayout2.xml"/><Relationship Id="rId5" Type="http://schemas.openxmlformats.org/officeDocument/2006/relationships/hyperlink" Target="https://www.simplypsychology.org/reliability.html" TargetMode="External"/><Relationship Id="rId4" Type="http://schemas.openxmlformats.org/officeDocument/2006/relationships/hyperlink" Target="https://www.simplypsychology.org/validit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implypsychology.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4076" y="195085"/>
            <a:ext cx="11521440" cy="792088"/>
          </a:xfrm>
        </p:spPr>
        <p:txBody>
          <a:bodyPr>
            <a:normAutofit fontScale="90000"/>
          </a:bodyPr>
          <a:lstStyle/>
          <a:p>
            <a:r>
              <a:rPr lang="en-GB" dirty="0"/>
              <a:t>Teacher notes</a:t>
            </a:r>
          </a:p>
        </p:txBody>
      </p:sp>
      <p:sp>
        <p:nvSpPr>
          <p:cNvPr id="5" name="Content Placeholder 4"/>
          <p:cNvSpPr>
            <a:spLocks noGrp="1"/>
          </p:cNvSpPr>
          <p:nvPr>
            <p:ph idx="1"/>
          </p:nvPr>
        </p:nvSpPr>
        <p:spPr>
          <a:xfrm>
            <a:off x="208112" y="768152"/>
            <a:ext cx="12313368" cy="8833048"/>
          </a:xfrm>
        </p:spPr>
        <p:txBody>
          <a:bodyPr>
            <a:normAutofit lnSpcReduction="10000"/>
          </a:bodyPr>
          <a:lstStyle/>
          <a:p>
            <a:pPr marL="0" indent="0">
              <a:buNone/>
            </a:pPr>
            <a:r>
              <a:rPr lang="en-GB" sz="2400" b="1" dirty="0"/>
              <a:t>Pre-requisite reading:</a:t>
            </a:r>
          </a:p>
          <a:p>
            <a:pPr marL="0" indent="0">
              <a:buNone/>
            </a:pPr>
            <a:r>
              <a:rPr lang="en-GB" sz="2000" dirty="0" err="1"/>
              <a:t>Flannagan</a:t>
            </a:r>
            <a:r>
              <a:rPr lang="en-GB" sz="2000" dirty="0"/>
              <a:t>, C., Berry, D, Jarvis, M. &amp; Liddle, R. (2015) </a:t>
            </a:r>
            <a:r>
              <a:rPr lang="en-GB" sz="2000" u="sng" dirty="0" err="1"/>
              <a:t>AQA</a:t>
            </a:r>
            <a:r>
              <a:rPr lang="en-GB" sz="2000" u="sng" dirty="0"/>
              <a:t> Psychology</a:t>
            </a:r>
            <a:r>
              <a:rPr lang="en-GB" sz="2000" dirty="0"/>
              <a:t>. Cheltenham: Illuminate Publishing.  (p.172-173)</a:t>
            </a:r>
          </a:p>
          <a:p>
            <a:pPr marL="0" indent="0">
              <a:buNone/>
            </a:pPr>
            <a:r>
              <a:rPr lang="en-GB" sz="1800" dirty="0">
                <a:hlinkClick r:id="rId2"/>
              </a:rPr>
              <a:t>https://www.illuminate.digital/aqapsych1/</a:t>
            </a:r>
            <a:endParaRPr lang="en-GB" sz="1800" dirty="0"/>
          </a:p>
          <a:p>
            <a:pPr marL="0" indent="0">
              <a:buNone/>
            </a:pPr>
            <a:r>
              <a:rPr lang="en-GB" sz="1800" dirty="0">
                <a:hlinkClick r:id="rId3"/>
              </a:rPr>
              <a:t>https://www.simplypsychology.org/experimental-method.html</a:t>
            </a:r>
            <a:r>
              <a:rPr lang="en-GB" sz="1800" dirty="0"/>
              <a:t>; </a:t>
            </a:r>
            <a:r>
              <a:rPr lang="en-GB" sz="1800" dirty="0">
                <a:hlinkClick r:id="rId4"/>
              </a:rPr>
              <a:t>https://www.simplypsychology.org/validity.html</a:t>
            </a:r>
            <a:r>
              <a:rPr lang="en-GB" sz="1800" dirty="0"/>
              <a:t>; </a:t>
            </a:r>
            <a:r>
              <a:rPr lang="en-GB" sz="1800" dirty="0">
                <a:hlinkClick r:id="rId5"/>
              </a:rPr>
              <a:t>https://www.simplypsychology.org/reliability.html</a:t>
            </a:r>
            <a:endParaRPr lang="en-GB" sz="1800" dirty="0"/>
          </a:p>
          <a:p>
            <a:pPr marL="0" indent="0">
              <a:buNone/>
            </a:pPr>
            <a:r>
              <a:rPr lang="en-GB" sz="2400" b="1" dirty="0"/>
              <a:t>Prior Learning:</a:t>
            </a:r>
          </a:p>
          <a:p>
            <a:pPr marL="0" indent="0">
              <a:buNone/>
            </a:pPr>
            <a:r>
              <a:rPr lang="en-GB" sz="2000" dirty="0"/>
              <a:t>Lesson 1,2 &amp; 3 covering experimental methods, control of variables &amp; experimental design</a:t>
            </a:r>
          </a:p>
          <a:p>
            <a:pPr marL="0" indent="0">
              <a:buNone/>
            </a:pPr>
            <a:r>
              <a:rPr lang="en-GB" sz="2400" b="1" dirty="0"/>
              <a:t>WALT, Outcomes &amp; PLC ref.</a:t>
            </a:r>
            <a:r>
              <a:rPr lang="en-GB" sz="3200" b="1" dirty="0"/>
              <a:t>:</a:t>
            </a:r>
          </a:p>
          <a:p>
            <a:pPr marL="0" indent="0">
              <a:buNone/>
            </a:pPr>
            <a:r>
              <a:rPr lang="en-GB" sz="1800" b="1" u="sng" dirty="0"/>
              <a:t>WALT:</a:t>
            </a:r>
            <a:r>
              <a:rPr lang="en-GB" sz="1800" dirty="0"/>
              <a:t> Understand the importance of choosing the most appropriate type of experiment for psychological research. </a:t>
            </a:r>
            <a:r>
              <a:rPr lang="en-GB" sz="1800" b="1" u="sng" dirty="0"/>
              <a:t>Outcomes:</a:t>
            </a:r>
            <a:r>
              <a:rPr lang="en-GB" sz="1800" dirty="0"/>
              <a:t> Describe the difference between validity and reliability; Explain different types of experimental research method; Evaluate different types of experimental research method in terms of validity and reliability.  </a:t>
            </a:r>
            <a:r>
              <a:rPr lang="en-GB" sz="1800" b="1" u="sng" dirty="0"/>
              <a:t>PLC ref.:</a:t>
            </a:r>
            <a:r>
              <a:rPr lang="en-GB" sz="1800" dirty="0"/>
              <a:t> AQA Paper 2 –3.2.3 (a); 3.2.3.1 (</a:t>
            </a:r>
            <a:r>
              <a:rPr lang="en-GB" sz="1800" dirty="0" err="1"/>
              <a:t>m,n</a:t>
            </a:r>
            <a:r>
              <a:rPr lang="en-GB" sz="1800" dirty="0"/>
              <a:t>)</a:t>
            </a:r>
            <a:endParaRPr lang="en-GB" sz="2400" b="1" dirty="0"/>
          </a:p>
          <a:p>
            <a:pPr marL="0" indent="0">
              <a:buNone/>
            </a:pPr>
            <a:endParaRPr lang="en-GB" sz="2000" b="1" dirty="0"/>
          </a:p>
          <a:p>
            <a:pPr marL="0" indent="0">
              <a:buNone/>
            </a:pPr>
            <a:r>
              <a:rPr lang="en-GB" sz="2400" b="1" dirty="0"/>
              <a:t>Starter:</a:t>
            </a:r>
          </a:p>
          <a:p>
            <a:pPr marL="0" indent="0">
              <a:buNone/>
            </a:pPr>
            <a:r>
              <a:rPr lang="en-GB" sz="1800" dirty="0"/>
              <a:t>Complete exam questions – feedback on both correct answers &amp; exam technique</a:t>
            </a:r>
            <a:endParaRPr lang="en-GB" sz="2800" dirty="0"/>
          </a:p>
          <a:p>
            <a:pPr marL="0" indent="0">
              <a:buNone/>
            </a:pPr>
            <a:r>
              <a:rPr lang="en-GB" sz="2400" b="1" dirty="0"/>
              <a:t>Main Activities:</a:t>
            </a:r>
          </a:p>
          <a:p>
            <a:pPr marL="0" indent="0">
              <a:buNone/>
            </a:pPr>
            <a:r>
              <a:rPr lang="en-GB" sz="1800" dirty="0"/>
              <a:t>Watch the 2 videos on Reliability &amp; Validity and complete notes in study booklet</a:t>
            </a:r>
          </a:p>
          <a:p>
            <a:pPr marL="0" indent="0">
              <a:buNone/>
            </a:pPr>
            <a:r>
              <a:rPr lang="en-GB" sz="1800" dirty="0"/>
              <a:t>Write notes on different types of experimental research method &amp; strengths and limitations</a:t>
            </a:r>
          </a:p>
          <a:p>
            <a:pPr marL="0" indent="0">
              <a:buNone/>
            </a:pPr>
            <a:r>
              <a:rPr lang="en-GB" sz="1800" dirty="0"/>
              <a:t>Complete Apply it Concepts activity on P.172, ensuring each choice is justified appropriately</a:t>
            </a:r>
          </a:p>
          <a:p>
            <a:pPr marL="0" indent="0">
              <a:buNone/>
            </a:pPr>
            <a:r>
              <a:rPr lang="en-GB" sz="2400" b="1" dirty="0"/>
              <a:t>Plenary:</a:t>
            </a:r>
          </a:p>
          <a:p>
            <a:pPr marL="0" indent="0">
              <a:buNone/>
            </a:pPr>
            <a:r>
              <a:rPr lang="en-GB" sz="2000" dirty="0"/>
              <a:t>Choose plenary activity</a:t>
            </a:r>
          </a:p>
          <a:p>
            <a:pPr marL="0" indent="0">
              <a:buNone/>
            </a:pPr>
            <a:r>
              <a:rPr lang="en-GB" sz="2400" b="1" dirty="0"/>
              <a:t>Assessment:</a:t>
            </a:r>
          </a:p>
          <a:p>
            <a:pPr marL="0" indent="0">
              <a:buNone/>
            </a:pPr>
            <a:r>
              <a:rPr lang="en-GB" sz="2000" dirty="0"/>
              <a:t>Assessment to be carried out at each activity and appropriate feedback given</a:t>
            </a:r>
          </a:p>
          <a:p>
            <a:pPr marL="0" indent="0">
              <a:buNone/>
            </a:pPr>
            <a:r>
              <a:rPr lang="en-GB" sz="2400" b="1" dirty="0"/>
              <a:t>Differentiation:</a:t>
            </a:r>
          </a:p>
          <a:p>
            <a:pPr marL="0" indent="0">
              <a:buNone/>
            </a:pPr>
            <a:r>
              <a:rPr lang="en-GB" sz="2000" dirty="0"/>
              <a:t>Challenge activities to stretch Higher Ability students; choice of </a:t>
            </a:r>
            <a:r>
              <a:rPr lang="en-GB" sz="2000"/>
              <a:t>plenary activity</a:t>
            </a:r>
            <a:endParaRPr lang="en-GB" sz="2000" dirty="0"/>
          </a:p>
        </p:txBody>
      </p:sp>
    </p:spTree>
    <p:extLst>
      <p:ext uri="{BB962C8B-B14F-4D97-AF65-F5344CB8AC3E}">
        <p14:creationId xmlns:p14="http://schemas.microsoft.com/office/powerpoint/2010/main" val="164999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descr="http://cdn.shopify.com/s/files/1/0212/5596/products/mapping_journey_image_1024x1024.jpg?v=1392913482"/>
          <p:cNvPicPr>
            <a:picLocks noChangeAspect="1" noChangeArrowheads="1"/>
          </p:cNvPicPr>
          <p:nvPr/>
        </p:nvPicPr>
        <p:blipFill rotWithShape="1">
          <a:blip r:embed="rId3">
            <a:extLst>
              <a:ext uri="{28A0092B-C50C-407E-A947-70E740481C1C}">
                <a14:useLocalDpi xmlns:a14="http://schemas.microsoft.com/office/drawing/2010/main" val="0"/>
              </a:ext>
            </a:extLst>
          </a:blip>
          <a:srcRect t="5156"/>
          <a:stretch/>
        </p:blipFill>
        <p:spPr bwMode="auto">
          <a:xfrm>
            <a:off x="0" y="1099189"/>
            <a:ext cx="12801600" cy="7964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75782" y="8296929"/>
            <a:ext cx="10325818" cy="13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1) </a:t>
            </a:r>
            <a:r>
              <a:rPr lang="en-GB" sz="3200" b="1" u="sng" dirty="0"/>
              <a:t>Explain</a:t>
            </a:r>
            <a:r>
              <a:rPr lang="en-GB" sz="3200" dirty="0"/>
              <a:t> the process of treating </a:t>
            </a:r>
            <a:r>
              <a:rPr lang="en-GB" sz="3200" dirty="0" smtClean="0"/>
              <a:t>OCD </a:t>
            </a:r>
            <a:r>
              <a:rPr lang="en-GB" sz="3200" dirty="0"/>
              <a:t>using </a:t>
            </a:r>
            <a:r>
              <a:rPr lang="en-GB" sz="3200" dirty="0" smtClean="0"/>
              <a:t>the Biological approach</a:t>
            </a:r>
            <a:endParaRPr lang="en-GB" sz="3200" dirty="0"/>
          </a:p>
        </p:txBody>
      </p:sp>
      <p:sp>
        <p:nvSpPr>
          <p:cNvPr id="6" name="Rectangle 5"/>
          <p:cNvSpPr/>
          <p:nvPr/>
        </p:nvSpPr>
        <p:spPr>
          <a:xfrm>
            <a:off x="3678898" y="6688257"/>
            <a:ext cx="9122702" cy="119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 </a:t>
            </a:r>
            <a:r>
              <a:rPr lang="en-GB" sz="3200" b="1" u="sng" dirty="0"/>
              <a:t>Apply</a:t>
            </a:r>
            <a:r>
              <a:rPr lang="en-GB" sz="3200" b="1" dirty="0"/>
              <a:t> </a:t>
            </a:r>
            <a:r>
              <a:rPr lang="en-GB" sz="3200" dirty="0" smtClean="0"/>
              <a:t>Biological approach </a:t>
            </a:r>
            <a:r>
              <a:rPr lang="en-GB" sz="3200" dirty="0"/>
              <a:t>to the treatment of </a:t>
            </a:r>
            <a:r>
              <a:rPr lang="en-GB" sz="3200" dirty="0" smtClean="0"/>
              <a:t>OCD</a:t>
            </a:r>
            <a:endParaRPr lang="en-GB" sz="3200" dirty="0"/>
          </a:p>
        </p:txBody>
      </p:sp>
      <p:sp>
        <p:nvSpPr>
          <p:cNvPr id="8" name="Rectangle 7"/>
          <p:cNvSpPr/>
          <p:nvPr/>
        </p:nvSpPr>
        <p:spPr>
          <a:xfrm>
            <a:off x="5090254" y="4926723"/>
            <a:ext cx="7711346" cy="15982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60" dirty="0"/>
              <a:t>3) </a:t>
            </a:r>
            <a:r>
              <a:rPr lang="en-GB" sz="3360" b="1" u="sng" dirty="0"/>
              <a:t>Evaluate</a:t>
            </a:r>
            <a:r>
              <a:rPr lang="en-GB" sz="3360" dirty="0"/>
              <a:t> </a:t>
            </a:r>
            <a:r>
              <a:rPr lang="en-GB" sz="3200" dirty="0"/>
              <a:t>the </a:t>
            </a:r>
            <a:r>
              <a:rPr lang="en-GB" sz="3200" dirty="0" smtClean="0"/>
              <a:t>Biological </a:t>
            </a:r>
            <a:r>
              <a:rPr lang="en-GB" sz="3200" dirty="0"/>
              <a:t>Approach to treating </a:t>
            </a:r>
            <a:r>
              <a:rPr lang="en-GB" sz="3200" dirty="0" smtClean="0"/>
              <a:t>OCD</a:t>
            </a:r>
            <a:endParaRPr lang="en-GB" sz="3360" dirty="0"/>
          </a:p>
        </p:txBody>
      </p:sp>
      <p:pic>
        <p:nvPicPr>
          <p:cNvPr id="5" name="Picture 2" descr="http://www.acmpglobal.org/resource/resmgr/we-are-here.png"/>
          <p:cNvPicPr>
            <a:picLocks noChangeAspect="1" noChangeArrowheads="1"/>
          </p:cNvPicPr>
          <p:nvPr/>
        </p:nvPicPr>
        <p:blipFill>
          <a:blip r:embed="rId4" cstate="print">
            <a:clrChange>
              <a:clrFrom>
                <a:srgbClr val="FEFEFE">
                  <a:alpha val="29020"/>
                </a:srgbClr>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799465">
            <a:off x="341289" y="7918887"/>
            <a:ext cx="907897" cy="17869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5008"/>
            <a:ext cx="12801601" cy="1200329"/>
          </a:xfrm>
          <a:prstGeom prst="rect">
            <a:avLst/>
          </a:prstGeom>
        </p:spPr>
        <p:txBody>
          <a:bodyPr wrap="square">
            <a:spAutoFit/>
          </a:bodyPr>
          <a:lstStyle/>
          <a:p>
            <a:pPr algn="ctr"/>
            <a:r>
              <a:rPr lang="en-GB" sz="3600" b="1" u="sng" dirty="0"/>
              <a:t>A Level Psychology Year 1  –  Paper 1: Psychopathology – The </a:t>
            </a:r>
            <a:r>
              <a:rPr lang="en-GB" sz="3600" b="1" u="sng" dirty="0" smtClean="0"/>
              <a:t>Biological </a:t>
            </a:r>
            <a:r>
              <a:rPr lang="en-GB" sz="3600" b="1" u="sng" dirty="0"/>
              <a:t>Approach to Treating </a:t>
            </a:r>
            <a:r>
              <a:rPr lang="en-GB" sz="3600" b="1" u="sng" dirty="0" smtClean="0"/>
              <a:t>OCD</a:t>
            </a:r>
            <a:endParaRPr lang="en-GB" sz="1800" b="1" u="sng" dirty="0"/>
          </a:p>
        </p:txBody>
      </p:sp>
      <p:sp>
        <p:nvSpPr>
          <p:cNvPr id="9" name="Rectangle 8"/>
          <p:cNvSpPr/>
          <p:nvPr/>
        </p:nvSpPr>
        <p:spPr>
          <a:xfrm>
            <a:off x="147361" y="3576464"/>
            <a:ext cx="12647621" cy="10905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920" b="1" u="sng" dirty="0"/>
              <a:t>WALT: </a:t>
            </a:r>
            <a:r>
              <a:rPr lang="en-GB" sz="3600" b="1" dirty="0"/>
              <a:t>Understand how the </a:t>
            </a:r>
            <a:r>
              <a:rPr lang="en-GB" sz="3600" b="1" dirty="0" smtClean="0"/>
              <a:t>Biological </a:t>
            </a:r>
            <a:r>
              <a:rPr lang="en-GB" sz="3600" b="1" dirty="0"/>
              <a:t>approach can be used to treat </a:t>
            </a:r>
            <a:r>
              <a:rPr lang="en-GB" sz="3600" b="1" dirty="0" smtClean="0"/>
              <a:t>OCD</a:t>
            </a:r>
            <a:endParaRPr lang="en-GB" sz="3920" dirty="0"/>
          </a:p>
        </p:txBody>
      </p:sp>
    </p:spTree>
    <p:extLst>
      <p:ext uri="{BB962C8B-B14F-4D97-AF65-F5344CB8AC3E}">
        <p14:creationId xmlns:p14="http://schemas.microsoft.com/office/powerpoint/2010/main" val="397626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504" y="1344217"/>
            <a:ext cx="12442983" cy="1080119"/>
          </a:xfrm>
        </p:spPr>
        <p:txBody>
          <a:bodyPr>
            <a:noAutofit/>
          </a:bodyPr>
          <a:lstStyle/>
          <a:p>
            <a:pPr marL="0" indent="0">
              <a:buNone/>
            </a:pPr>
            <a:r>
              <a:rPr lang="en-GB" sz="4000" b="1" dirty="0" err="1"/>
              <a:t>Multichoice</a:t>
            </a:r>
            <a:r>
              <a:rPr lang="en-GB" sz="4000" b="1" dirty="0"/>
              <a:t> Qs</a:t>
            </a:r>
            <a:endParaRPr lang="en-GB" sz="4000" dirty="0"/>
          </a:p>
          <a:p>
            <a:pPr>
              <a:buFont typeface="+mj-lt"/>
              <a:buAutoNum type="arabicPeriod"/>
            </a:pPr>
            <a:endParaRPr lang="en-GB" sz="2240" dirty="0"/>
          </a:p>
          <a:p>
            <a:pPr>
              <a:buFont typeface="+mj-lt"/>
              <a:buAutoNum type="arabicPeriod"/>
            </a:pPr>
            <a:endParaRPr lang="en-GB" sz="2240" dirty="0"/>
          </a:p>
        </p:txBody>
      </p:sp>
      <p:sp>
        <p:nvSpPr>
          <p:cNvPr id="7" name="TextBox 6">
            <a:extLst>
              <a:ext uri="{FF2B5EF4-FFF2-40B4-BE49-F238E27FC236}">
                <a16:creationId xmlns:a16="http://schemas.microsoft.com/office/drawing/2014/main" id="{F8DB3865-856D-4B78-9173-D702015B6349}"/>
              </a:ext>
            </a:extLst>
          </p:cNvPr>
          <p:cNvSpPr txBox="1"/>
          <p:nvPr/>
        </p:nvSpPr>
        <p:spPr>
          <a:xfrm>
            <a:off x="233895" y="1979432"/>
            <a:ext cx="12442983" cy="1877437"/>
          </a:xfrm>
          <a:prstGeom prst="rect">
            <a:avLst/>
          </a:prstGeom>
          <a:solidFill>
            <a:schemeClr val="accent3">
              <a:lumMod val="60000"/>
              <a:lumOff val="40000"/>
            </a:schemeClr>
          </a:solidFill>
        </p:spPr>
        <p:txBody>
          <a:bodyPr wrap="square" rtlCol="0">
            <a:spAutoFit/>
          </a:bodyPr>
          <a:lstStyle/>
          <a:p>
            <a:r>
              <a:rPr lang="en-GB" sz="4400" dirty="0"/>
              <a:t>Answer the multiple choice questions in your study booklet.</a:t>
            </a:r>
          </a:p>
          <a:p>
            <a:pPr lvl="1"/>
            <a:endParaRPr lang="en-GB" sz="2800" dirty="0"/>
          </a:p>
        </p:txBody>
      </p:sp>
      <p:sp>
        <p:nvSpPr>
          <p:cNvPr id="6" name="Rectangle 5">
            <a:extLst>
              <a:ext uri="{FF2B5EF4-FFF2-40B4-BE49-F238E27FC236}">
                <a16:creationId xmlns:a16="http://schemas.microsoft.com/office/drawing/2014/main" id="{012EA2DE-2BDB-47B3-A8AF-36DC3B0CBB8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OCD using the Biological approach</a:t>
            </a:r>
          </a:p>
          <a:p>
            <a:pPr marL="342900" indent="-342900">
              <a:buFont typeface="Wingdings" panose="05000000000000000000" pitchFamily="2" charset="2"/>
              <a:buChar char="ü"/>
            </a:pPr>
            <a:r>
              <a:rPr lang="en-GB" sz="2000" b="1" u="sng" dirty="0"/>
              <a:t>Apply</a:t>
            </a:r>
            <a:r>
              <a:rPr lang="en-GB" sz="2000" b="1" dirty="0"/>
              <a:t> </a:t>
            </a:r>
            <a:r>
              <a:rPr lang="en-GB" sz="2000" dirty="0"/>
              <a:t>Biological approach to the treatment of OCD</a:t>
            </a:r>
          </a:p>
          <a:p>
            <a:pPr marL="342900" indent="-342900">
              <a:buFont typeface="Wingdings" panose="05000000000000000000" pitchFamily="2" charset="2"/>
              <a:buChar char="ü"/>
            </a:pPr>
            <a:r>
              <a:rPr lang="en-GB" sz="2000" b="1" u="sng" dirty="0" smtClean="0"/>
              <a:t>Evaluate</a:t>
            </a:r>
            <a:r>
              <a:rPr lang="en-GB" sz="2000" dirty="0"/>
              <a:t> the Biological Approach to treating OCD</a:t>
            </a:r>
            <a:endParaRPr lang="en-GB" sz="2400" dirty="0"/>
          </a:p>
        </p:txBody>
      </p:sp>
    </p:spTree>
    <p:extLst>
      <p:ext uri="{BB962C8B-B14F-4D97-AF65-F5344CB8AC3E}">
        <p14:creationId xmlns:p14="http://schemas.microsoft.com/office/powerpoint/2010/main" val="172291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504" y="1344217"/>
            <a:ext cx="12442983" cy="1080119"/>
          </a:xfrm>
        </p:spPr>
        <p:txBody>
          <a:bodyPr>
            <a:noAutofit/>
          </a:bodyPr>
          <a:lstStyle/>
          <a:p>
            <a:pPr marL="0" indent="0">
              <a:buNone/>
            </a:pPr>
            <a:r>
              <a:rPr lang="en-GB" sz="4000" b="1" dirty="0" smtClean="0"/>
              <a:t>Drug therapy </a:t>
            </a:r>
            <a:endParaRPr lang="en-GB" sz="4000" dirty="0"/>
          </a:p>
          <a:p>
            <a:pPr>
              <a:buFont typeface="+mj-lt"/>
              <a:buAutoNum type="arabicPeriod"/>
            </a:pPr>
            <a:endParaRPr lang="en-GB" sz="2240" dirty="0"/>
          </a:p>
          <a:p>
            <a:pPr>
              <a:buFont typeface="+mj-lt"/>
              <a:buAutoNum type="arabicPeriod"/>
            </a:pPr>
            <a:endParaRPr lang="en-GB" sz="2240" dirty="0"/>
          </a:p>
        </p:txBody>
      </p:sp>
      <p:sp>
        <p:nvSpPr>
          <p:cNvPr id="7" name="TextBox 6">
            <a:extLst>
              <a:ext uri="{FF2B5EF4-FFF2-40B4-BE49-F238E27FC236}">
                <a16:creationId xmlns:a16="http://schemas.microsoft.com/office/drawing/2014/main" id="{F8DB3865-856D-4B78-9173-D702015B6349}"/>
              </a:ext>
            </a:extLst>
          </p:cNvPr>
          <p:cNvSpPr txBox="1"/>
          <p:nvPr/>
        </p:nvSpPr>
        <p:spPr>
          <a:xfrm>
            <a:off x="233895" y="1979432"/>
            <a:ext cx="12359592" cy="1754326"/>
          </a:xfrm>
          <a:prstGeom prst="rect">
            <a:avLst/>
          </a:prstGeom>
          <a:solidFill>
            <a:schemeClr val="accent3">
              <a:lumMod val="60000"/>
              <a:lumOff val="40000"/>
            </a:schemeClr>
          </a:solidFill>
        </p:spPr>
        <p:txBody>
          <a:bodyPr wrap="square" rtlCol="0">
            <a:spAutoFit/>
          </a:bodyPr>
          <a:lstStyle/>
          <a:p>
            <a:pPr lvl="0"/>
            <a:r>
              <a:rPr lang="en-GB" sz="3600" i="1" dirty="0" smtClean="0"/>
              <a:t>Use the information you are given to complete the table for drug therapies.  For each therapy, explain 1) how it is prescribed 2) how it works 3) what are the main issues </a:t>
            </a:r>
            <a:r>
              <a:rPr lang="en-GB" sz="3600" i="1" dirty="0" err="1" smtClean="0"/>
              <a:t>eg</a:t>
            </a:r>
            <a:r>
              <a:rPr lang="en-GB" sz="3600" i="1" dirty="0" smtClean="0"/>
              <a:t>. Side effects</a:t>
            </a:r>
            <a:endParaRPr lang="en-GB" sz="2800" dirty="0"/>
          </a:p>
        </p:txBody>
      </p:sp>
      <p:sp>
        <p:nvSpPr>
          <p:cNvPr id="6" name="Rectangle 5">
            <a:extLst>
              <a:ext uri="{FF2B5EF4-FFF2-40B4-BE49-F238E27FC236}">
                <a16:creationId xmlns:a16="http://schemas.microsoft.com/office/drawing/2014/main" id="{012EA2DE-2BDB-47B3-A8AF-36DC3B0CBB8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OCD using the Biological approach</a:t>
            </a:r>
          </a:p>
          <a:p>
            <a:pPr marL="342900" indent="-342900">
              <a:buFont typeface="Wingdings" panose="05000000000000000000" pitchFamily="2" charset="2"/>
              <a:buChar char="ü"/>
            </a:pPr>
            <a:r>
              <a:rPr lang="en-GB" sz="2000" b="1" u="sng" dirty="0"/>
              <a:t>Apply</a:t>
            </a:r>
            <a:r>
              <a:rPr lang="en-GB" sz="2000" b="1" dirty="0"/>
              <a:t> </a:t>
            </a:r>
            <a:r>
              <a:rPr lang="en-GB" sz="2000" dirty="0"/>
              <a:t>Biological approach to the treatment of OCD</a:t>
            </a:r>
          </a:p>
          <a:p>
            <a:pPr marL="342900" indent="-342900">
              <a:buFont typeface="Wingdings" panose="05000000000000000000" pitchFamily="2" charset="2"/>
              <a:buChar char="ü"/>
            </a:pPr>
            <a:r>
              <a:rPr lang="en-GB" sz="2000" b="1" u="sng" dirty="0" smtClean="0"/>
              <a:t>Evaluate</a:t>
            </a:r>
            <a:r>
              <a:rPr lang="en-GB" sz="2000" dirty="0"/>
              <a:t> the Biological Approach to treating OCD</a:t>
            </a:r>
            <a:endParaRPr lang="en-GB" sz="2400" dirty="0"/>
          </a:p>
        </p:txBody>
      </p:sp>
    </p:spTree>
    <p:extLst>
      <p:ext uri="{BB962C8B-B14F-4D97-AF65-F5344CB8AC3E}">
        <p14:creationId xmlns:p14="http://schemas.microsoft.com/office/powerpoint/2010/main" val="221162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504" y="1344217"/>
            <a:ext cx="12442983" cy="1080119"/>
          </a:xfrm>
        </p:spPr>
        <p:txBody>
          <a:bodyPr>
            <a:noAutofit/>
          </a:bodyPr>
          <a:lstStyle/>
          <a:p>
            <a:pPr marL="0" indent="0">
              <a:buNone/>
            </a:pPr>
            <a:r>
              <a:rPr lang="en-GB" sz="4000" b="1" dirty="0" smtClean="0"/>
              <a:t>Activity 1: Drug therapy </a:t>
            </a:r>
            <a:endParaRPr lang="en-GB" sz="4000" dirty="0"/>
          </a:p>
          <a:p>
            <a:pPr>
              <a:buFont typeface="+mj-lt"/>
              <a:buAutoNum type="arabicPeriod"/>
            </a:pPr>
            <a:endParaRPr lang="en-GB" sz="2240" dirty="0"/>
          </a:p>
          <a:p>
            <a:pPr>
              <a:buFont typeface="+mj-lt"/>
              <a:buAutoNum type="arabicPeriod"/>
            </a:pPr>
            <a:endParaRPr lang="en-GB" sz="2240" dirty="0"/>
          </a:p>
        </p:txBody>
      </p:sp>
      <p:sp>
        <p:nvSpPr>
          <p:cNvPr id="7" name="TextBox 6">
            <a:extLst>
              <a:ext uri="{FF2B5EF4-FFF2-40B4-BE49-F238E27FC236}">
                <a16:creationId xmlns:a16="http://schemas.microsoft.com/office/drawing/2014/main" id="{F8DB3865-856D-4B78-9173-D702015B6349}"/>
              </a:ext>
            </a:extLst>
          </p:cNvPr>
          <p:cNvSpPr txBox="1"/>
          <p:nvPr/>
        </p:nvSpPr>
        <p:spPr>
          <a:xfrm>
            <a:off x="233895" y="1979432"/>
            <a:ext cx="12359592" cy="1754326"/>
          </a:xfrm>
          <a:prstGeom prst="rect">
            <a:avLst/>
          </a:prstGeom>
          <a:solidFill>
            <a:schemeClr val="accent3">
              <a:lumMod val="60000"/>
              <a:lumOff val="40000"/>
            </a:schemeClr>
          </a:solidFill>
        </p:spPr>
        <p:txBody>
          <a:bodyPr wrap="square" rtlCol="0">
            <a:spAutoFit/>
          </a:bodyPr>
          <a:lstStyle/>
          <a:p>
            <a:pPr lvl="0"/>
            <a:r>
              <a:rPr lang="en-GB" sz="3600" i="1" dirty="0" smtClean="0"/>
              <a:t>Use the information you are given to complete the table for drug therapies.  For each therapy, explain 1) how it is prescribed 2) how it works 3) what are the main issues </a:t>
            </a:r>
            <a:r>
              <a:rPr lang="en-GB" sz="3600" i="1" dirty="0" err="1" smtClean="0"/>
              <a:t>eg</a:t>
            </a:r>
            <a:r>
              <a:rPr lang="en-GB" sz="3600" i="1" dirty="0" smtClean="0"/>
              <a:t>. Side effects</a:t>
            </a:r>
            <a:endParaRPr lang="en-GB" sz="2800" dirty="0"/>
          </a:p>
        </p:txBody>
      </p:sp>
      <p:sp>
        <p:nvSpPr>
          <p:cNvPr id="6" name="Rectangle 5">
            <a:extLst>
              <a:ext uri="{FF2B5EF4-FFF2-40B4-BE49-F238E27FC236}">
                <a16:creationId xmlns:a16="http://schemas.microsoft.com/office/drawing/2014/main" id="{012EA2DE-2BDB-47B3-A8AF-36DC3B0CBB8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OCD using the Biological approach</a:t>
            </a:r>
          </a:p>
          <a:p>
            <a:pPr marL="342900" indent="-342900">
              <a:buFont typeface="Wingdings" panose="05000000000000000000" pitchFamily="2" charset="2"/>
              <a:buChar char="ü"/>
            </a:pPr>
            <a:r>
              <a:rPr lang="en-GB" sz="2000" b="1" u="sng" dirty="0"/>
              <a:t>Apply</a:t>
            </a:r>
            <a:r>
              <a:rPr lang="en-GB" sz="2000" b="1" dirty="0"/>
              <a:t> </a:t>
            </a:r>
            <a:r>
              <a:rPr lang="en-GB" sz="2000" dirty="0"/>
              <a:t>Biological approach to the treatment of OCD</a:t>
            </a:r>
          </a:p>
          <a:p>
            <a:pPr marL="342900" indent="-342900">
              <a:buFont typeface="Wingdings" panose="05000000000000000000" pitchFamily="2" charset="2"/>
              <a:buChar char="ü"/>
            </a:pPr>
            <a:r>
              <a:rPr lang="en-GB" sz="2000" b="1" u="sng" dirty="0" smtClean="0"/>
              <a:t>Evaluate</a:t>
            </a:r>
            <a:r>
              <a:rPr lang="en-GB" sz="2000" dirty="0"/>
              <a:t> the Biological Approach to treating OCD</a:t>
            </a:r>
            <a:endParaRPr lang="en-GB" sz="2400" dirty="0"/>
          </a:p>
        </p:txBody>
      </p:sp>
    </p:spTree>
    <p:extLst>
      <p:ext uri="{BB962C8B-B14F-4D97-AF65-F5344CB8AC3E}">
        <p14:creationId xmlns:p14="http://schemas.microsoft.com/office/powerpoint/2010/main" val="23451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8DB3865-856D-4B78-9173-D702015B6349}"/>
              </a:ext>
            </a:extLst>
          </p:cNvPr>
          <p:cNvSpPr txBox="1"/>
          <p:nvPr/>
        </p:nvSpPr>
        <p:spPr>
          <a:xfrm>
            <a:off x="203953" y="1704256"/>
            <a:ext cx="12483346" cy="7786747"/>
          </a:xfrm>
          <a:prstGeom prst="rect">
            <a:avLst/>
          </a:prstGeom>
          <a:solidFill>
            <a:schemeClr val="accent3">
              <a:lumMod val="60000"/>
              <a:lumOff val="40000"/>
            </a:schemeClr>
          </a:solidFill>
        </p:spPr>
        <p:txBody>
          <a:bodyPr wrap="square" rtlCol="0">
            <a:spAutoFit/>
          </a:bodyPr>
          <a:lstStyle/>
          <a:p>
            <a:r>
              <a:rPr lang="en-GB" b="1" u="sng" dirty="0"/>
              <a:t>Activity </a:t>
            </a:r>
            <a:r>
              <a:rPr lang="en-GB" b="1" u="sng" dirty="0" smtClean="0"/>
              <a:t>2 </a:t>
            </a:r>
            <a:r>
              <a:rPr lang="en-GB" b="1" u="sng" dirty="0"/>
              <a:t>– Apply it – </a:t>
            </a:r>
            <a:r>
              <a:rPr lang="en-GB" b="1" u="sng" dirty="0" smtClean="0"/>
              <a:t>Concepts: </a:t>
            </a:r>
            <a:r>
              <a:rPr lang="en-GB" b="1" u="sng" dirty="0" err="1" smtClean="0"/>
              <a:t>Akash</a:t>
            </a:r>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b="1" u="sng" dirty="0"/>
          </a:p>
          <a:p>
            <a:endParaRPr lang="en-GB" b="1" u="sng" dirty="0" smtClean="0"/>
          </a:p>
          <a:p>
            <a:endParaRPr lang="en-GB" dirty="0"/>
          </a:p>
        </p:txBody>
      </p:sp>
      <p:sp>
        <p:nvSpPr>
          <p:cNvPr id="5" name="Rectangle 4">
            <a:extLst>
              <a:ext uri="{FF2B5EF4-FFF2-40B4-BE49-F238E27FC236}">
                <a16:creationId xmlns:a16="http://schemas.microsoft.com/office/drawing/2014/main" id="{012EA2DE-2BDB-47B3-A8AF-36DC3B0CBB8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OCD using the Biological approach</a:t>
            </a:r>
          </a:p>
          <a:p>
            <a:pPr marL="342900" indent="-342900">
              <a:buFont typeface="Wingdings" panose="05000000000000000000" pitchFamily="2" charset="2"/>
              <a:buChar char="ü"/>
            </a:pPr>
            <a:r>
              <a:rPr lang="en-GB" sz="2000" b="1" u="sng" dirty="0"/>
              <a:t>Apply</a:t>
            </a:r>
            <a:r>
              <a:rPr lang="en-GB" sz="2000" b="1" dirty="0"/>
              <a:t> </a:t>
            </a:r>
            <a:r>
              <a:rPr lang="en-GB" sz="2000" dirty="0"/>
              <a:t>Biological approach to the treatment of OCD</a:t>
            </a:r>
          </a:p>
          <a:p>
            <a:pPr marL="342900" indent="-342900">
              <a:buFont typeface="Wingdings" panose="05000000000000000000" pitchFamily="2" charset="2"/>
              <a:buChar char="ü"/>
            </a:pPr>
            <a:r>
              <a:rPr lang="en-GB" sz="2000" b="1" u="sng" dirty="0" smtClean="0"/>
              <a:t>Evaluate</a:t>
            </a:r>
            <a:r>
              <a:rPr lang="en-GB" sz="2000" dirty="0"/>
              <a:t> the Biological Approach to treating OCD</a:t>
            </a:r>
            <a:endParaRPr lang="en-GB" sz="2400" dirty="0"/>
          </a:p>
        </p:txBody>
      </p:sp>
      <p:pic>
        <p:nvPicPr>
          <p:cNvPr id="6" name="Picture 5"/>
          <p:cNvPicPr/>
          <p:nvPr/>
        </p:nvPicPr>
        <p:blipFill rotWithShape="1">
          <a:blip r:embed="rId3">
            <a:extLst>
              <a:ext uri="{28A0092B-C50C-407E-A947-70E740481C1C}">
                <a14:useLocalDpi xmlns:a14="http://schemas.microsoft.com/office/drawing/2010/main" val="0"/>
              </a:ext>
            </a:extLst>
          </a:blip>
          <a:srcRect l="29267" t="32477" r="12724" b="22990"/>
          <a:stretch/>
        </p:blipFill>
        <p:spPr bwMode="auto">
          <a:xfrm>
            <a:off x="1288232" y="2712368"/>
            <a:ext cx="9061420" cy="5080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510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0504" y="1416224"/>
            <a:ext cx="12536796" cy="6494085"/>
          </a:xfrm>
          <a:prstGeom prst="rect">
            <a:avLst/>
          </a:prstGeom>
          <a:solidFill>
            <a:schemeClr val="accent3">
              <a:lumMod val="60000"/>
              <a:lumOff val="40000"/>
            </a:schemeClr>
          </a:solidFill>
        </p:spPr>
        <p:txBody>
          <a:bodyPr wrap="square" rtlCol="0">
            <a:spAutoFit/>
          </a:bodyPr>
          <a:lstStyle/>
          <a:p>
            <a:r>
              <a:rPr lang="en-GB" sz="3200" b="1" u="sng" dirty="0"/>
              <a:t>Activity </a:t>
            </a:r>
            <a:r>
              <a:rPr lang="en-GB" sz="3200" b="1" u="sng" dirty="0" smtClean="0"/>
              <a:t>3: </a:t>
            </a:r>
            <a:r>
              <a:rPr lang="en-GB" sz="3200" b="1" u="sng" dirty="0"/>
              <a:t>Evaluating the </a:t>
            </a:r>
            <a:r>
              <a:rPr lang="en-GB" sz="3200" b="1" u="sng" dirty="0" smtClean="0"/>
              <a:t>Biological </a:t>
            </a:r>
            <a:r>
              <a:rPr lang="en-GB" sz="3200" b="1" u="sng" dirty="0"/>
              <a:t>Approach to </a:t>
            </a:r>
            <a:r>
              <a:rPr lang="en-GB" sz="3200" b="1" u="sng" dirty="0" smtClean="0"/>
              <a:t>treating </a:t>
            </a:r>
            <a:r>
              <a:rPr lang="en-GB" sz="3200" b="1" u="sng" dirty="0" smtClean="0"/>
              <a:t>OCD</a:t>
            </a:r>
            <a:endParaRPr lang="en-GB" sz="3200" dirty="0"/>
          </a:p>
          <a:p>
            <a:pPr marL="514350" indent="-514350">
              <a:buFont typeface="+mj-lt"/>
              <a:buAutoNum type="arabicPeriod"/>
            </a:pPr>
            <a:r>
              <a:rPr lang="en-GB" sz="3200" dirty="0"/>
              <a:t>Read the evaluation of the </a:t>
            </a:r>
            <a:r>
              <a:rPr lang="en-GB" sz="3200" dirty="0" smtClean="0"/>
              <a:t>Biological </a:t>
            </a:r>
            <a:r>
              <a:rPr lang="en-GB" sz="3200" dirty="0"/>
              <a:t>Approach to </a:t>
            </a:r>
            <a:r>
              <a:rPr lang="en-GB" sz="3200" dirty="0" smtClean="0"/>
              <a:t>treating </a:t>
            </a:r>
            <a:r>
              <a:rPr lang="en-GB" sz="3200" dirty="0" smtClean="0"/>
              <a:t>OCD </a:t>
            </a:r>
            <a:r>
              <a:rPr lang="en-GB" sz="3200" dirty="0"/>
              <a:t>(</a:t>
            </a:r>
            <a:r>
              <a:rPr lang="en-GB" sz="3200" dirty="0" smtClean="0"/>
              <a:t>p.155), </a:t>
            </a:r>
            <a:r>
              <a:rPr lang="en-GB" sz="3200" dirty="0"/>
              <a:t>other textbooks and the AO3 points on </a:t>
            </a:r>
            <a:r>
              <a:rPr lang="en-GB" sz="3200" dirty="0">
                <a:hlinkClick r:id="rId3"/>
              </a:rPr>
              <a:t>www.simplypsychology.org</a:t>
            </a:r>
            <a:r>
              <a:rPr lang="en-GB" sz="3200" dirty="0"/>
              <a:t> /  </a:t>
            </a:r>
          </a:p>
          <a:p>
            <a:pPr marL="514350" indent="-514350">
              <a:buFont typeface="+mj-lt"/>
              <a:buAutoNum type="arabicPeriod"/>
            </a:pPr>
            <a:r>
              <a:rPr lang="en-GB" sz="3200" dirty="0"/>
              <a:t>Produce a table evaluating this research.</a:t>
            </a:r>
          </a:p>
          <a:p>
            <a:pPr marL="514350" indent="-514350">
              <a:buFont typeface="+mj-lt"/>
              <a:buAutoNum type="arabicPeriod"/>
            </a:pPr>
            <a:endParaRPr lang="en-GB" sz="3200" dirty="0"/>
          </a:p>
          <a:p>
            <a:endParaRPr lang="en-GB" sz="3200" dirty="0"/>
          </a:p>
          <a:p>
            <a:endParaRPr lang="en-GB" sz="3200" dirty="0"/>
          </a:p>
          <a:p>
            <a:endParaRPr lang="en-GB" sz="3200" dirty="0"/>
          </a:p>
          <a:p>
            <a:endParaRPr lang="en-GB" sz="3200" dirty="0"/>
          </a:p>
          <a:p>
            <a:pPr marL="1154430" lvl="1" indent="-514350">
              <a:buFont typeface="Arial" panose="020B0604020202020204" pitchFamily="34" charset="0"/>
              <a:buChar char="•"/>
            </a:pPr>
            <a:endParaRPr lang="en-GB" sz="3200" dirty="0"/>
          </a:p>
          <a:p>
            <a:endParaRPr lang="en-GB" sz="3200" dirty="0"/>
          </a:p>
          <a:p>
            <a:endParaRPr lang="en-GB" sz="3200" dirty="0"/>
          </a:p>
          <a:p>
            <a:endParaRPr lang="en-GB" sz="3200" dirty="0"/>
          </a:p>
        </p:txBody>
      </p:sp>
      <p:graphicFrame>
        <p:nvGraphicFramePr>
          <p:cNvPr id="2" name="Table 1">
            <a:extLst>
              <a:ext uri="{FF2B5EF4-FFF2-40B4-BE49-F238E27FC236}">
                <a16:creationId xmlns:a16="http://schemas.microsoft.com/office/drawing/2014/main" id="{28F09CBE-CA68-488C-9946-C41C102F5618}"/>
              </a:ext>
            </a:extLst>
          </p:cNvPr>
          <p:cNvGraphicFramePr>
            <a:graphicFrameLocks noGrp="1"/>
          </p:cNvGraphicFramePr>
          <p:nvPr/>
        </p:nvGraphicFramePr>
        <p:xfrm>
          <a:off x="748172" y="4152528"/>
          <a:ext cx="11305256" cy="3859520"/>
        </p:xfrm>
        <a:graphic>
          <a:graphicData uri="http://schemas.openxmlformats.org/drawingml/2006/table">
            <a:tbl>
              <a:tblPr firstRow="1" bandRow="1">
                <a:tableStyleId>{5C22544A-7EE6-4342-B048-85BDC9FD1C3A}</a:tableStyleId>
              </a:tblPr>
              <a:tblGrid>
                <a:gridCol w="5184576">
                  <a:extLst>
                    <a:ext uri="{9D8B030D-6E8A-4147-A177-3AD203B41FA5}">
                      <a16:colId xmlns:a16="http://schemas.microsoft.com/office/drawing/2014/main" val="2019319043"/>
                    </a:ext>
                  </a:extLst>
                </a:gridCol>
                <a:gridCol w="6120680">
                  <a:extLst>
                    <a:ext uri="{9D8B030D-6E8A-4147-A177-3AD203B41FA5}">
                      <a16:colId xmlns:a16="http://schemas.microsoft.com/office/drawing/2014/main" val="2768593670"/>
                    </a:ext>
                  </a:extLst>
                </a:gridCol>
              </a:tblGrid>
              <a:tr h="720080">
                <a:tc>
                  <a:txBody>
                    <a:bodyPr/>
                    <a:lstStyle/>
                    <a:p>
                      <a:r>
                        <a:rPr lang="en-GB" dirty="0"/>
                        <a:t>Supporting evidence</a:t>
                      </a:r>
                    </a:p>
                  </a:txBody>
                  <a:tcPr/>
                </a:tc>
                <a:tc>
                  <a:txBody>
                    <a:bodyPr/>
                    <a:lstStyle/>
                    <a:p>
                      <a:r>
                        <a:rPr lang="en-GB" dirty="0"/>
                        <a:t>Opposing Evidence</a:t>
                      </a:r>
                    </a:p>
                  </a:txBody>
                  <a:tcPr/>
                </a:tc>
                <a:extLst>
                  <a:ext uri="{0D108BD9-81ED-4DB2-BD59-A6C34878D82A}">
                    <a16:rowId xmlns:a16="http://schemas.microsoft.com/office/drawing/2014/main" val="644947194"/>
                  </a:ext>
                </a:extLst>
              </a:tr>
              <a:tr h="693217">
                <a:tc>
                  <a:txBody>
                    <a:bodyPr/>
                    <a:lstStyle/>
                    <a:p>
                      <a:r>
                        <a:rPr lang="en-GB" dirty="0"/>
                        <a:t>P</a:t>
                      </a:r>
                    </a:p>
                    <a:p>
                      <a:endParaRPr lang="en-GB" dirty="0"/>
                    </a:p>
                    <a:p>
                      <a:r>
                        <a:rPr lang="en-GB" dirty="0"/>
                        <a:t>E</a:t>
                      </a:r>
                    </a:p>
                    <a:p>
                      <a:endParaRPr lang="en-GB" dirty="0"/>
                    </a:p>
                    <a:p>
                      <a:r>
                        <a:rPr lang="en-GB" dirty="0"/>
                        <a:t>E</a:t>
                      </a:r>
                    </a:p>
                    <a:p>
                      <a:endParaRPr lang="en-GB" dirty="0"/>
                    </a:p>
                    <a:p>
                      <a:r>
                        <a:rPr lang="en-GB" dirty="0"/>
                        <a:t>L</a:t>
                      </a:r>
                    </a:p>
                    <a:p>
                      <a:endParaRPr lang="en-GB" dirty="0"/>
                    </a:p>
                  </a:txBody>
                  <a:tcPr/>
                </a:tc>
                <a:tc>
                  <a:txBody>
                    <a:bodyPr/>
                    <a:lstStyle/>
                    <a:p>
                      <a:r>
                        <a:rPr lang="en-GB" dirty="0"/>
                        <a:t>P</a:t>
                      </a:r>
                    </a:p>
                    <a:p>
                      <a:endParaRPr lang="en-GB" dirty="0"/>
                    </a:p>
                    <a:p>
                      <a:r>
                        <a:rPr lang="en-GB" dirty="0"/>
                        <a:t>E</a:t>
                      </a:r>
                    </a:p>
                    <a:p>
                      <a:endParaRPr lang="en-GB" dirty="0"/>
                    </a:p>
                    <a:p>
                      <a:r>
                        <a:rPr lang="en-GB" dirty="0"/>
                        <a:t>E</a:t>
                      </a:r>
                    </a:p>
                    <a:p>
                      <a:endParaRPr lang="en-GB" dirty="0"/>
                    </a:p>
                    <a:p>
                      <a:r>
                        <a:rPr lang="en-GB" dirty="0"/>
                        <a:t>L</a:t>
                      </a:r>
                    </a:p>
                    <a:p>
                      <a:endParaRPr lang="en-GB" dirty="0"/>
                    </a:p>
                  </a:txBody>
                  <a:tcPr/>
                </a:tc>
                <a:extLst>
                  <a:ext uri="{0D108BD9-81ED-4DB2-BD59-A6C34878D82A}">
                    <a16:rowId xmlns:a16="http://schemas.microsoft.com/office/drawing/2014/main" val="2670175850"/>
                  </a:ext>
                </a:extLst>
              </a:tr>
            </a:tbl>
          </a:graphicData>
        </a:graphic>
      </p:graphicFrame>
      <p:sp>
        <p:nvSpPr>
          <p:cNvPr id="7" name="Rectangle 6">
            <a:extLst>
              <a:ext uri="{FF2B5EF4-FFF2-40B4-BE49-F238E27FC236}">
                <a16:creationId xmlns:a16="http://schemas.microsoft.com/office/drawing/2014/main" id="{77A673B8-4C0D-41DE-A1E0-BC3FB3D02C47}"/>
              </a:ext>
            </a:extLst>
          </p:cNvPr>
          <p:cNvSpPr/>
          <p:nvPr/>
        </p:nvSpPr>
        <p:spPr>
          <a:xfrm>
            <a:off x="150504" y="7968953"/>
            <a:ext cx="12536795" cy="15121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t>Challenge activity</a:t>
            </a:r>
            <a:r>
              <a:rPr lang="en-GB" sz="3200" i="1" dirty="0"/>
              <a:t> – </a:t>
            </a:r>
            <a:r>
              <a:rPr lang="en-GB" sz="3200" dirty="0"/>
              <a:t>Produce a double whopper paragraph using </a:t>
            </a:r>
            <a:r>
              <a:rPr lang="en-GB" sz="3200" dirty="0" smtClean="0"/>
              <a:t>evaluations</a:t>
            </a:r>
            <a:endParaRPr lang="en-GB" sz="3200" dirty="0"/>
          </a:p>
        </p:txBody>
      </p:sp>
      <p:sp>
        <p:nvSpPr>
          <p:cNvPr id="6" name="Rectangle 5">
            <a:extLst>
              <a:ext uri="{FF2B5EF4-FFF2-40B4-BE49-F238E27FC236}">
                <a16:creationId xmlns:a16="http://schemas.microsoft.com/office/drawing/2014/main" id="{012EA2DE-2BDB-47B3-A8AF-36DC3B0CBB89}"/>
              </a:ext>
            </a:extLst>
          </p:cNvPr>
          <p:cNvSpPr/>
          <p:nvPr/>
        </p:nvSpPr>
        <p:spPr>
          <a:xfrm>
            <a:off x="0" y="120080"/>
            <a:ext cx="12801600" cy="1276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GB" sz="2000" b="1" u="sng" dirty="0"/>
              <a:t>Explain</a:t>
            </a:r>
            <a:r>
              <a:rPr lang="en-GB" sz="2000" dirty="0"/>
              <a:t> the process of treating OCD using the Biological approach</a:t>
            </a:r>
          </a:p>
          <a:p>
            <a:pPr marL="342900" indent="-342900">
              <a:buFont typeface="Wingdings" panose="05000000000000000000" pitchFamily="2" charset="2"/>
              <a:buChar char="ü"/>
            </a:pPr>
            <a:r>
              <a:rPr lang="en-GB" sz="2000" b="1" u="sng" dirty="0"/>
              <a:t>Apply</a:t>
            </a:r>
            <a:r>
              <a:rPr lang="en-GB" sz="2000" b="1" dirty="0"/>
              <a:t> </a:t>
            </a:r>
            <a:r>
              <a:rPr lang="en-GB" sz="2000" dirty="0"/>
              <a:t>Biological approach to the treatment of OCD</a:t>
            </a:r>
          </a:p>
          <a:p>
            <a:pPr marL="342900" indent="-342900">
              <a:buFont typeface="Wingdings" panose="05000000000000000000" pitchFamily="2" charset="2"/>
              <a:buChar char="ü"/>
            </a:pPr>
            <a:r>
              <a:rPr lang="en-GB" sz="2000" b="1" u="sng" dirty="0" smtClean="0"/>
              <a:t>Evaluate</a:t>
            </a:r>
            <a:r>
              <a:rPr lang="en-GB" sz="2000" dirty="0"/>
              <a:t> the Biological Approach to treating OCD</a:t>
            </a:r>
            <a:endParaRPr lang="en-GB" sz="2400" dirty="0"/>
          </a:p>
        </p:txBody>
      </p:sp>
    </p:spTree>
    <p:extLst>
      <p:ext uri="{BB962C8B-B14F-4D97-AF65-F5344CB8AC3E}">
        <p14:creationId xmlns:p14="http://schemas.microsoft.com/office/powerpoint/2010/main" val="259591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1026" name="Picture 2" descr="http://cdn.shopify.com/s/files/1/0212/5596/products/mapping_journey_image_1024x1024.jpg?v=1392913482"/>
          <p:cNvPicPr>
            <a:picLocks noChangeAspect="1" noChangeArrowheads="1"/>
          </p:cNvPicPr>
          <p:nvPr/>
        </p:nvPicPr>
        <p:blipFill rotWithShape="1">
          <a:blip r:embed="rId3">
            <a:extLst>
              <a:ext uri="{28A0092B-C50C-407E-A947-70E740481C1C}">
                <a14:useLocalDpi xmlns:a14="http://schemas.microsoft.com/office/drawing/2010/main" val="0"/>
              </a:ext>
            </a:extLst>
          </a:blip>
          <a:srcRect t="5156"/>
          <a:stretch/>
        </p:blipFill>
        <p:spPr bwMode="auto">
          <a:xfrm>
            <a:off x="0" y="1099189"/>
            <a:ext cx="12801600" cy="7964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75782" y="8296929"/>
            <a:ext cx="10325818" cy="135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1) </a:t>
            </a:r>
            <a:r>
              <a:rPr lang="en-GB" sz="3200" b="1" u="sng" dirty="0"/>
              <a:t>Explain</a:t>
            </a:r>
            <a:r>
              <a:rPr lang="en-GB" sz="3200" dirty="0"/>
              <a:t> the process of treating </a:t>
            </a:r>
            <a:r>
              <a:rPr lang="en-GB" sz="3200" dirty="0" smtClean="0"/>
              <a:t>OCD </a:t>
            </a:r>
            <a:r>
              <a:rPr lang="en-GB" sz="3200" dirty="0"/>
              <a:t>using </a:t>
            </a:r>
            <a:r>
              <a:rPr lang="en-GB" sz="3200" dirty="0" smtClean="0"/>
              <a:t>the Biological approach</a:t>
            </a:r>
            <a:endParaRPr lang="en-GB" sz="3200" dirty="0"/>
          </a:p>
        </p:txBody>
      </p:sp>
      <p:sp>
        <p:nvSpPr>
          <p:cNvPr id="6" name="Rectangle 5"/>
          <p:cNvSpPr/>
          <p:nvPr/>
        </p:nvSpPr>
        <p:spPr>
          <a:xfrm>
            <a:off x="3678898" y="6688257"/>
            <a:ext cx="9122702" cy="119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 </a:t>
            </a:r>
            <a:r>
              <a:rPr lang="en-GB" sz="3200" b="1" u="sng" dirty="0"/>
              <a:t>Apply</a:t>
            </a:r>
            <a:r>
              <a:rPr lang="en-GB" sz="3200" b="1" dirty="0"/>
              <a:t> </a:t>
            </a:r>
            <a:r>
              <a:rPr lang="en-GB" sz="3200" dirty="0" smtClean="0"/>
              <a:t>Biological approach </a:t>
            </a:r>
            <a:r>
              <a:rPr lang="en-GB" sz="3200" dirty="0"/>
              <a:t>to the treatment of </a:t>
            </a:r>
            <a:r>
              <a:rPr lang="en-GB" sz="3200" dirty="0" smtClean="0"/>
              <a:t>OCD</a:t>
            </a:r>
            <a:endParaRPr lang="en-GB" sz="3200" dirty="0"/>
          </a:p>
        </p:txBody>
      </p:sp>
      <p:sp>
        <p:nvSpPr>
          <p:cNvPr id="8" name="Rectangle 7"/>
          <p:cNvSpPr/>
          <p:nvPr/>
        </p:nvSpPr>
        <p:spPr>
          <a:xfrm>
            <a:off x="5090254" y="4926723"/>
            <a:ext cx="7711346" cy="15982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60" dirty="0"/>
              <a:t>3) </a:t>
            </a:r>
            <a:r>
              <a:rPr lang="en-GB" sz="3360" b="1" u="sng" dirty="0"/>
              <a:t>Evaluate</a:t>
            </a:r>
            <a:r>
              <a:rPr lang="en-GB" sz="3360" dirty="0"/>
              <a:t> </a:t>
            </a:r>
            <a:r>
              <a:rPr lang="en-GB" sz="3200" dirty="0"/>
              <a:t>the </a:t>
            </a:r>
            <a:r>
              <a:rPr lang="en-GB" sz="3200" dirty="0" smtClean="0"/>
              <a:t>Biological </a:t>
            </a:r>
            <a:r>
              <a:rPr lang="en-GB" sz="3200" dirty="0"/>
              <a:t>Approach to treating </a:t>
            </a:r>
            <a:r>
              <a:rPr lang="en-GB" sz="3200" dirty="0" smtClean="0"/>
              <a:t>OCD</a:t>
            </a:r>
            <a:endParaRPr lang="en-GB" sz="3360" dirty="0"/>
          </a:p>
        </p:txBody>
      </p:sp>
      <p:pic>
        <p:nvPicPr>
          <p:cNvPr id="5" name="Picture 2" descr="http://www.acmpglobal.org/resource/resmgr/we-are-here.png"/>
          <p:cNvPicPr>
            <a:picLocks noChangeAspect="1" noChangeArrowheads="1"/>
          </p:cNvPicPr>
          <p:nvPr/>
        </p:nvPicPr>
        <p:blipFill>
          <a:blip r:embed="rId4" cstate="print">
            <a:clrChange>
              <a:clrFrom>
                <a:srgbClr val="FEFEFE">
                  <a:alpha val="29020"/>
                </a:srgbClr>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799465">
            <a:off x="341289" y="7918887"/>
            <a:ext cx="907897" cy="17869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5008"/>
            <a:ext cx="12801601" cy="1200329"/>
          </a:xfrm>
          <a:prstGeom prst="rect">
            <a:avLst/>
          </a:prstGeom>
        </p:spPr>
        <p:txBody>
          <a:bodyPr wrap="square">
            <a:spAutoFit/>
          </a:bodyPr>
          <a:lstStyle/>
          <a:p>
            <a:pPr algn="ctr"/>
            <a:r>
              <a:rPr lang="en-GB" sz="3600" b="1" u="sng" dirty="0"/>
              <a:t>A Level Psychology Year 1  –  Paper 1: Psychopathology – The </a:t>
            </a:r>
            <a:r>
              <a:rPr lang="en-GB" sz="3600" b="1" u="sng" dirty="0" smtClean="0"/>
              <a:t>Biological </a:t>
            </a:r>
            <a:r>
              <a:rPr lang="en-GB" sz="3600" b="1" u="sng" dirty="0"/>
              <a:t>Approach to Treating </a:t>
            </a:r>
            <a:r>
              <a:rPr lang="en-GB" sz="3600" b="1" u="sng" dirty="0" smtClean="0"/>
              <a:t>OCD</a:t>
            </a:r>
            <a:endParaRPr lang="en-GB" sz="1800" b="1" u="sng" dirty="0"/>
          </a:p>
        </p:txBody>
      </p:sp>
      <p:sp>
        <p:nvSpPr>
          <p:cNvPr id="9" name="Rectangle 8"/>
          <p:cNvSpPr/>
          <p:nvPr/>
        </p:nvSpPr>
        <p:spPr>
          <a:xfrm>
            <a:off x="147361" y="3576464"/>
            <a:ext cx="12647621" cy="10905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920" b="1" u="sng" dirty="0"/>
              <a:t>WALT: </a:t>
            </a:r>
            <a:r>
              <a:rPr lang="en-GB" sz="3600" b="1" dirty="0"/>
              <a:t>Understand how the </a:t>
            </a:r>
            <a:r>
              <a:rPr lang="en-GB" sz="3600" b="1" dirty="0" smtClean="0"/>
              <a:t>Biological </a:t>
            </a:r>
            <a:r>
              <a:rPr lang="en-GB" sz="3600" b="1" dirty="0"/>
              <a:t>approach can be used to treat </a:t>
            </a:r>
            <a:r>
              <a:rPr lang="en-GB" sz="3600" b="1" dirty="0" smtClean="0"/>
              <a:t>OCD</a:t>
            </a:r>
            <a:endParaRPr lang="en-GB" sz="3920" dirty="0"/>
          </a:p>
        </p:txBody>
      </p:sp>
    </p:spTree>
    <p:extLst>
      <p:ext uri="{BB962C8B-B14F-4D97-AF65-F5344CB8AC3E}">
        <p14:creationId xmlns:p14="http://schemas.microsoft.com/office/powerpoint/2010/main" val="4278086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22715</TotalTime>
  <Words>732</Words>
  <Application>Microsoft Office PowerPoint</Application>
  <PresentationFormat>A3 Paper (297x420 mm)</PresentationFormat>
  <Paragraphs>108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Teacher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dc:creator>
  <cp:lastModifiedBy>Michael Bullock</cp:lastModifiedBy>
  <cp:revision>567</cp:revision>
  <cp:lastPrinted>2018-05-21T08:59:44Z</cp:lastPrinted>
  <dcterms:created xsi:type="dcterms:W3CDTF">2016-05-18T16:02:07Z</dcterms:created>
  <dcterms:modified xsi:type="dcterms:W3CDTF">2019-10-01T14:25:36Z</dcterms:modified>
</cp:coreProperties>
</file>