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81" r:id="rId3"/>
    <p:sldId id="282" r:id="rId4"/>
    <p:sldId id="256" r:id="rId5"/>
    <p:sldId id="283" r:id="rId6"/>
    <p:sldId id="258" r:id="rId7"/>
    <p:sldId id="267" r:id="rId8"/>
    <p:sldId id="284" r:id="rId9"/>
    <p:sldId id="285" r:id="rId10"/>
    <p:sldId id="268" r:id="rId11"/>
    <p:sldId id="286" r:id="rId12"/>
    <p:sldId id="259" r:id="rId13"/>
    <p:sldId id="257" r:id="rId14"/>
    <p:sldId id="269" r:id="rId15"/>
    <p:sldId id="287" r:id="rId16"/>
    <p:sldId id="28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A520A-439F-4B89-B943-53B9DCE481DF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0BCDB-A88B-4BDE-BA38-E63ED19DE2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9592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A520A-439F-4B89-B943-53B9DCE481DF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0BCDB-A88B-4BDE-BA38-E63ED19DE2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5605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A520A-439F-4B89-B943-53B9DCE481DF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0BCDB-A88B-4BDE-BA38-E63ED19DE2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0242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A520A-439F-4B89-B943-53B9DCE481DF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0BCDB-A88B-4BDE-BA38-E63ED19DE2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8992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A520A-439F-4B89-B943-53B9DCE481DF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0BCDB-A88B-4BDE-BA38-E63ED19DE2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4773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A520A-439F-4B89-B943-53B9DCE481DF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0BCDB-A88B-4BDE-BA38-E63ED19DE2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5336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A520A-439F-4B89-B943-53B9DCE481DF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0BCDB-A88B-4BDE-BA38-E63ED19DE2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1999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A520A-439F-4B89-B943-53B9DCE481DF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0BCDB-A88B-4BDE-BA38-E63ED19DE2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232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A520A-439F-4B89-B943-53B9DCE481DF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0BCDB-A88B-4BDE-BA38-E63ED19DE2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3563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A520A-439F-4B89-B943-53B9DCE481DF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0BCDB-A88B-4BDE-BA38-E63ED19DE2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3638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A520A-439F-4B89-B943-53B9DCE481DF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0BCDB-A88B-4BDE-BA38-E63ED19DE2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3248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A520A-439F-4B89-B943-53B9DCE481DF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0BCDB-A88B-4BDE-BA38-E63ED19DE2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4254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E247DC8-6271-4C0D-9124-EF1C8AC484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81" t="19986" r="1414" b="21740"/>
          <a:stretch/>
        </p:blipFill>
        <p:spPr>
          <a:xfrm>
            <a:off x="168442" y="1371600"/>
            <a:ext cx="11851105" cy="39944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B5F16F5-A59C-4C88-8CC8-7C459C2913AA}"/>
              </a:ext>
            </a:extLst>
          </p:cNvPr>
          <p:cNvSpPr txBox="1"/>
          <p:nvPr/>
        </p:nvSpPr>
        <p:spPr>
          <a:xfrm>
            <a:off x="712519" y="522514"/>
            <a:ext cx="3581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highlight>
                  <a:srgbClr val="FFFF00"/>
                </a:highlight>
              </a:rPr>
              <a:t>Task 1 </a:t>
            </a:r>
            <a:r>
              <a:rPr lang="en-GB" dirty="0"/>
              <a:t>Revise the words and phrases</a:t>
            </a:r>
          </a:p>
        </p:txBody>
      </p:sp>
    </p:spTree>
    <p:extLst>
      <p:ext uri="{BB962C8B-B14F-4D97-AF65-F5344CB8AC3E}">
        <p14:creationId xmlns:p14="http://schemas.microsoft.com/office/powerpoint/2010/main" val="13921770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24" t="7562" r="961" b="1083"/>
          <a:stretch/>
        </p:blipFill>
        <p:spPr>
          <a:xfrm>
            <a:off x="435019" y="1329556"/>
            <a:ext cx="8281470" cy="51643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4978" y="5012031"/>
            <a:ext cx="5169447" cy="148190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BBE258D-D31F-4EE7-98F5-391AF3C094B8}"/>
              </a:ext>
            </a:extLst>
          </p:cNvPr>
          <p:cNvSpPr txBox="1"/>
          <p:nvPr/>
        </p:nvSpPr>
        <p:spPr>
          <a:xfrm>
            <a:off x="1021278" y="439387"/>
            <a:ext cx="4618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highlight>
                  <a:srgbClr val="FFFF00"/>
                </a:highlight>
              </a:rPr>
              <a:t>Task 6      </a:t>
            </a:r>
            <a:r>
              <a:rPr lang="en-GB" dirty="0"/>
              <a:t>Read the text and find the words 1-12</a:t>
            </a:r>
          </a:p>
        </p:txBody>
      </p:sp>
    </p:spTree>
    <p:extLst>
      <p:ext uri="{BB962C8B-B14F-4D97-AF65-F5344CB8AC3E}">
        <p14:creationId xmlns:p14="http://schemas.microsoft.com/office/powerpoint/2010/main" val="3652933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AA2B170-1D40-4B8B-ADCB-C5898C201B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46" t="22511" r="4054" b="13939"/>
          <a:stretch/>
        </p:blipFill>
        <p:spPr>
          <a:xfrm>
            <a:off x="609599" y="1626919"/>
            <a:ext cx="8075221" cy="43582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2968408-61EC-475B-B4C1-AB5134E0B31B}"/>
              </a:ext>
            </a:extLst>
          </p:cNvPr>
          <p:cNvSpPr txBox="1"/>
          <p:nvPr/>
        </p:nvSpPr>
        <p:spPr>
          <a:xfrm>
            <a:off x="609599" y="498764"/>
            <a:ext cx="5458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highlight>
                  <a:srgbClr val="FFFF00"/>
                </a:highlight>
              </a:rPr>
              <a:t>Task 6      </a:t>
            </a:r>
            <a:r>
              <a:rPr lang="en-GB" dirty="0"/>
              <a:t>Read the text and find the words 1-12 </a:t>
            </a:r>
            <a:r>
              <a:rPr lang="en-GB" dirty="0">
                <a:solidFill>
                  <a:srgbClr val="FF0000"/>
                </a:solidFill>
              </a:rPr>
              <a:t>Answers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45F609-ED80-457C-A993-CA28C37508A5}"/>
              </a:ext>
            </a:extLst>
          </p:cNvPr>
          <p:cNvSpPr txBox="1"/>
          <p:nvPr/>
        </p:nvSpPr>
        <p:spPr>
          <a:xfrm>
            <a:off x="8835242" y="712519"/>
            <a:ext cx="2389950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GB" dirty="0" err="1">
                <a:solidFill>
                  <a:srgbClr val="FF0000"/>
                </a:solidFill>
              </a:rPr>
              <a:t>volcanes</a:t>
            </a:r>
            <a:endParaRPr lang="en-GB" dirty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r>
              <a:rPr lang="en-GB" dirty="0" err="1">
                <a:solidFill>
                  <a:srgbClr val="FF0000"/>
                </a:solidFill>
              </a:rPr>
              <a:t>desierto</a:t>
            </a:r>
            <a:endParaRPr lang="en-GB" dirty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r>
              <a:rPr lang="en-GB" dirty="0" err="1">
                <a:solidFill>
                  <a:srgbClr val="FF0000"/>
                </a:solidFill>
              </a:rPr>
              <a:t>montañas</a:t>
            </a:r>
            <a:endParaRPr lang="en-GB" dirty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r>
              <a:rPr lang="en-GB" dirty="0" err="1">
                <a:solidFill>
                  <a:srgbClr val="FF0000"/>
                </a:solidFill>
              </a:rPr>
              <a:t>paisaje</a:t>
            </a:r>
            <a:r>
              <a:rPr lang="en-GB" dirty="0">
                <a:solidFill>
                  <a:srgbClr val="FF0000"/>
                </a:solidFill>
              </a:rPr>
              <a:t> natural</a:t>
            </a:r>
          </a:p>
          <a:p>
            <a:pPr marL="342900" indent="-342900">
              <a:buAutoNum type="arabicPeriod"/>
            </a:pPr>
            <a:r>
              <a:rPr lang="en-GB" dirty="0" err="1">
                <a:solidFill>
                  <a:srgbClr val="FF0000"/>
                </a:solidFill>
              </a:rPr>
              <a:t>soleado</a:t>
            </a:r>
            <a:r>
              <a:rPr lang="en-GB" dirty="0">
                <a:solidFill>
                  <a:srgbClr val="FF0000"/>
                </a:solidFill>
              </a:rPr>
              <a:t> y </a:t>
            </a:r>
            <a:r>
              <a:rPr lang="en-GB" dirty="0" err="1">
                <a:solidFill>
                  <a:srgbClr val="FF0000"/>
                </a:solidFill>
              </a:rPr>
              <a:t>seco</a:t>
            </a:r>
            <a:endParaRPr lang="en-GB" dirty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r>
              <a:rPr lang="en-GB" dirty="0" err="1">
                <a:solidFill>
                  <a:srgbClr val="FF0000"/>
                </a:solidFill>
              </a:rPr>
              <a:t>valle</a:t>
            </a:r>
            <a:endParaRPr lang="en-GB" dirty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r>
              <a:rPr lang="en-GB" dirty="0" err="1">
                <a:solidFill>
                  <a:srgbClr val="FF0000"/>
                </a:solidFill>
              </a:rPr>
              <a:t>llueve</a:t>
            </a:r>
            <a:endParaRPr lang="en-GB" dirty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r>
              <a:rPr lang="en-GB" dirty="0" err="1">
                <a:solidFill>
                  <a:srgbClr val="FF0000"/>
                </a:solidFill>
              </a:rPr>
              <a:t>mucha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niebla</a:t>
            </a:r>
            <a:endParaRPr lang="en-GB" dirty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r>
              <a:rPr lang="en-GB" dirty="0" err="1">
                <a:solidFill>
                  <a:srgbClr val="FF0000"/>
                </a:solidFill>
              </a:rPr>
              <a:t>selvas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</a:rPr>
              <a:t>subtropicales</a:t>
            </a:r>
            <a:endParaRPr lang="en-GB" dirty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r>
              <a:rPr lang="en-GB" dirty="0" err="1">
                <a:solidFill>
                  <a:srgbClr val="FF0000"/>
                </a:solidFill>
              </a:rPr>
              <a:t>ríos</a:t>
            </a:r>
            <a:r>
              <a:rPr lang="en-GB" dirty="0">
                <a:solidFill>
                  <a:srgbClr val="FF0000"/>
                </a:solidFill>
              </a:rPr>
              <a:t> y </a:t>
            </a:r>
            <a:r>
              <a:rPr lang="en-GB" dirty="0" err="1">
                <a:solidFill>
                  <a:srgbClr val="FF0000"/>
                </a:solidFill>
              </a:rPr>
              <a:t>bosques</a:t>
            </a:r>
            <a:endParaRPr lang="en-GB" dirty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r>
              <a:rPr lang="en-GB" dirty="0">
                <a:solidFill>
                  <a:srgbClr val="FF0000"/>
                </a:solidFill>
              </a:rPr>
              <a:t>mar</a:t>
            </a:r>
          </a:p>
          <a:p>
            <a:pPr marL="342900" indent="-342900">
              <a:buAutoNum type="arabicPeriod"/>
            </a:pPr>
            <a:r>
              <a:rPr lang="en-GB" dirty="0" err="1">
                <a:solidFill>
                  <a:srgbClr val="FF0000"/>
                </a:solidFill>
              </a:rPr>
              <a:t>lagos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3469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1A0849C-61E0-47D8-90AB-70E30E561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highlight>
                  <a:srgbClr val="FFFF00"/>
                </a:highlight>
              </a:rPr>
              <a:t>Task 7    </a:t>
            </a:r>
            <a:r>
              <a:rPr lang="en-GB" dirty="0"/>
              <a:t>Revise vocab</a:t>
            </a: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E29243AA-F39B-4F15-B5A1-76589E3CAD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94" t="31041" r="2534" b="34396"/>
          <a:stretch/>
        </p:blipFill>
        <p:spPr>
          <a:xfrm>
            <a:off x="159410" y="2624448"/>
            <a:ext cx="11507469" cy="232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7234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1A0849C-61E0-47D8-90AB-70E30E5619C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GB" dirty="0">
                <a:highlight>
                  <a:srgbClr val="FFFF00"/>
                </a:highlight>
              </a:rPr>
              <a:t>Task 8 </a:t>
            </a:r>
            <a:r>
              <a:rPr lang="en-GB" dirty="0"/>
              <a:t>Revise vocab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C1DA3D0-59C7-42C8-B244-5A2650A7A5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79" t="34203" r="1710" b="23847"/>
          <a:stretch/>
        </p:blipFill>
        <p:spPr>
          <a:xfrm>
            <a:off x="192504" y="2346158"/>
            <a:ext cx="11790949" cy="2875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5697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highlight>
                  <a:srgbClr val="FFFF00"/>
                </a:highlight>
              </a:rPr>
              <a:t>Task 9 </a:t>
            </a:r>
            <a:r>
              <a:rPr lang="en-GB" dirty="0"/>
              <a:t>Match the sentences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37" y="1353725"/>
            <a:ext cx="11744325" cy="32480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51470" y="5267184"/>
            <a:ext cx="3075709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b="1" u="sng" dirty="0"/>
              <a:t>DESAFIO: </a:t>
            </a:r>
            <a:r>
              <a:rPr lang="en-GB" dirty="0"/>
              <a:t>Translate into English.</a:t>
            </a:r>
          </a:p>
        </p:txBody>
      </p:sp>
    </p:spTree>
    <p:extLst>
      <p:ext uri="{BB962C8B-B14F-4D97-AF65-F5344CB8AC3E}">
        <p14:creationId xmlns:p14="http://schemas.microsoft.com/office/powerpoint/2010/main" val="108677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highlight>
                  <a:srgbClr val="FFFF00"/>
                </a:highlight>
              </a:rPr>
              <a:t>Task 9 </a:t>
            </a:r>
            <a:r>
              <a:rPr lang="en-GB" dirty="0"/>
              <a:t>Match the sentences </a:t>
            </a:r>
            <a:r>
              <a:rPr lang="en-GB" dirty="0">
                <a:solidFill>
                  <a:srgbClr val="FF0000"/>
                </a:solidFill>
              </a:rPr>
              <a:t>Answers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19" t="14529" r="59741"/>
          <a:stretch/>
        </p:blipFill>
        <p:spPr>
          <a:xfrm>
            <a:off x="926274" y="1825625"/>
            <a:ext cx="5041765" cy="29914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51470" y="5267184"/>
            <a:ext cx="3075709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b="1" u="sng" dirty="0"/>
              <a:t>DESAFIO: </a:t>
            </a:r>
            <a:r>
              <a:rPr lang="en-GB" dirty="0"/>
              <a:t>Translate into English.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0C4E13-2345-4F8C-A641-F6FDD9CA9F94}"/>
              </a:ext>
            </a:extLst>
          </p:cNvPr>
          <p:cNvSpPr txBox="1"/>
          <p:nvPr/>
        </p:nvSpPr>
        <p:spPr>
          <a:xfrm>
            <a:off x="6567055" y="1825625"/>
            <a:ext cx="4054700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err="1">
                <a:solidFill>
                  <a:srgbClr val="FF0000"/>
                </a:solidFill>
              </a:rPr>
              <a:t>sobre</a:t>
            </a:r>
            <a:r>
              <a:rPr lang="en-GB" sz="2400" dirty="0">
                <a:solidFill>
                  <a:srgbClr val="FF0000"/>
                </a:solidFill>
              </a:rPr>
              <a:t> la </a:t>
            </a:r>
            <a:r>
              <a:rPr lang="en-GB" sz="2400" dirty="0" err="1">
                <a:solidFill>
                  <a:srgbClr val="FF0000"/>
                </a:solidFill>
              </a:rPr>
              <a:t>excursión</a:t>
            </a:r>
            <a:r>
              <a:rPr lang="en-GB" sz="2400" dirty="0">
                <a:solidFill>
                  <a:srgbClr val="FF0000"/>
                </a:solidFill>
              </a:rPr>
              <a:t> a la Cueva..?</a:t>
            </a:r>
          </a:p>
          <a:p>
            <a:r>
              <a:rPr lang="en-GB" sz="2400" dirty="0">
                <a:solidFill>
                  <a:srgbClr val="FF0000"/>
                </a:solidFill>
              </a:rPr>
              <a:t>la Cueva?</a:t>
            </a:r>
          </a:p>
          <a:p>
            <a:r>
              <a:rPr lang="en-GB" sz="2400" dirty="0">
                <a:solidFill>
                  <a:srgbClr val="FF0000"/>
                </a:solidFill>
              </a:rPr>
              <a:t>entrada?</a:t>
            </a:r>
          </a:p>
          <a:p>
            <a:r>
              <a:rPr lang="en-GB" sz="2400" dirty="0" err="1">
                <a:solidFill>
                  <a:srgbClr val="FF0000"/>
                </a:solidFill>
              </a:rPr>
              <a:t>sacar</a:t>
            </a:r>
            <a:r>
              <a:rPr lang="en-GB" sz="2400" dirty="0">
                <a:solidFill>
                  <a:srgbClr val="FF0000"/>
                </a:solidFill>
              </a:rPr>
              <a:t> las entradas?</a:t>
            </a:r>
          </a:p>
          <a:p>
            <a:r>
              <a:rPr lang="en-GB" sz="2400" dirty="0">
                <a:solidFill>
                  <a:srgbClr val="FF0000"/>
                </a:solidFill>
              </a:rPr>
              <a:t>sale el </a:t>
            </a:r>
            <a:r>
              <a:rPr lang="en-GB" sz="2400" dirty="0" err="1">
                <a:solidFill>
                  <a:srgbClr val="FF0000"/>
                </a:solidFill>
              </a:rPr>
              <a:t>autobús</a:t>
            </a:r>
            <a:r>
              <a:rPr lang="en-GB" sz="2400" dirty="0">
                <a:solidFill>
                  <a:srgbClr val="FF0000"/>
                </a:solidFill>
              </a:rPr>
              <a:t>?</a:t>
            </a:r>
          </a:p>
          <a:p>
            <a:r>
              <a:rPr lang="en-GB" sz="2400" dirty="0">
                <a:solidFill>
                  <a:srgbClr val="FF0000"/>
                </a:solidFill>
              </a:rPr>
              <a:t>a caballo o </a:t>
            </a:r>
            <a:r>
              <a:rPr lang="en-GB" sz="2400" dirty="0" err="1">
                <a:solidFill>
                  <a:srgbClr val="FF0000"/>
                </a:solidFill>
              </a:rPr>
              <a:t>en</a:t>
            </a:r>
            <a:r>
              <a:rPr lang="en-GB" sz="2400" dirty="0">
                <a:solidFill>
                  <a:srgbClr val="FF0000"/>
                </a:solidFill>
              </a:rPr>
              <a:t> Segway</a:t>
            </a:r>
          </a:p>
          <a:p>
            <a:r>
              <a:rPr lang="en-GB" sz="2400" dirty="0">
                <a:solidFill>
                  <a:srgbClr val="FF0000"/>
                </a:solidFill>
              </a:rPr>
              <a:t>un </a:t>
            </a:r>
            <a:r>
              <a:rPr lang="en-GB" sz="2400" dirty="0" err="1">
                <a:solidFill>
                  <a:srgbClr val="FF0000"/>
                </a:solidFill>
              </a:rPr>
              <a:t>plano</a:t>
            </a:r>
            <a:r>
              <a:rPr lang="en-GB" sz="2400" dirty="0">
                <a:solidFill>
                  <a:srgbClr val="FF0000"/>
                </a:solidFill>
              </a:rPr>
              <a:t> de la ciudad</a:t>
            </a:r>
          </a:p>
          <a:p>
            <a:r>
              <a:rPr lang="en-GB" sz="2400" dirty="0">
                <a:solidFill>
                  <a:srgbClr val="FF0000"/>
                </a:solidFill>
              </a:rPr>
              <a:t>un </a:t>
            </a:r>
            <a:r>
              <a:rPr lang="en-GB" sz="2400" dirty="0" err="1">
                <a:solidFill>
                  <a:srgbClr val="FF0000"/>
                </a:solidFill>
              </a:rPr>
              <a:t>restaurante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en-GB" sz="2400" dirty="0" err="1">
                <a:solidFill>
                  <a:srgbClr val="FF0000"/>
                </a:solidFill>
              </a:rPr>
              <a:t>típico</a:t>
            </a:r>
            <a:endParaRPr lang="en-GB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0976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E19AA97-1839-4A3A-B431-6AC723654A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3" t="22219" r="1577" b="18649"/>
          <a:stretch/>
        </p:blipFill>
        <p:spPr>
          <a:xfrm>
            <a:off x="1900051" y="1469571"/>
            <a:ext cx="8051471" cy="391885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A6FA84E-4AE4-4DFB-9CBB-EC07A9B8911B}"/>
              </a:ext>
            </a:extLst>
          </p:cNvPr>
          <p:cNvSpPr txBox="1"/>
          <p:nvPr/>
        </p:nvSpPr>
        <p:spPr>
          <a:xfrm>
            <a:off x="1223158" y="475013"/>
            <a:ext cx="9590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highlight>
                  <a:srgbClr val="FFFF00"/>
                </a:highlight>
              </a:rPr>
              <a:t>Task 10  </a:t>
            </a:r>
            <a:r>
              <a:rPr lang="en-GB" dirty="0"/>
              <a:t>Practise writing 3 more dialogues asking for information on La Cueva/ El </a:t>
            </a:r>
            <a:r>
              <a:rPr lang="en-GB" dirty="0" err="1"/>
              <a:t>castillo</a:t>
            </a:r>
            <a:r>
              <a:rPr lang="en-GB" dirty="0"/>
              <a:t>/ La </a:t>
            </a:r>
            <a:r>
              <a:rPr lang="en-GB" dirty="0" err="1"/>
              <a:t>mezquita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7593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8" t="22335" r="66096" b="26963"/>
          <a:stretch/>
        </p:blipFill>
        <p:spPr bwMode="auto">
          <a:xfrm>
            <a:off x="43543" y="106877"/>
            <a:ext cx="5905995" cy="6080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39C3212-F768-4A18-8F66-31C270F1E804}"/>
              </a:ext>
            </a:extLst>
          </p:cNvPr>
          <p:cNvSpPr txBox="1"/>
          <p:nvPr/>
        </p:nvSpPr>
        <p:spPr>
          <a:xfrm>
            <a:off x="5949538" y="2113807"/>
            <a:ext cx="63374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ighlight>
                  <a:srgbClr val="FFFF00"/>
                </a:highlight>
              </a:rPr>
              <a:t>Task 2. </a:t>
            </a:r>
            <a:r>
              <a:rPr lang="en-GB" dirty="0"/>
              <a:t>Translate 1-5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Me </a:t>
            </a:r>
            <a:r>
              <a:rPr lang="en-GB" dirty="0" err="1"/>
              <a:t>parece</a:t>
            </a:r>
            <a:r>
              <a:rPr lang="en-GB" dirty="0"/>
              <a:t> que mi barrio es </a:t>
            </a:r>
            <a:r>
              <a:rPr lang="en-GB" dirty="0" err="1"/>
              <a:t>muy</a:t>
            </a:r>
            <a:r>
              <a:rPr lang="en-GB" dirty="0"/>
              <a:t> </a:t>
            </a:r>
            <a:r>
              <a:rPr lang="en-GB" dirty="0" err="1"/>
              <a:t>concurrido</a:t>
            </a:r>
            <a:endParaRPr lang="en-GB" dirty="0"/>
          </a:p>
          <a:p>
            <a:pPr marL="342900" indent="-342900">
              <a:buFont typeface="+mj-lt"/>
              <a:buAutoNum type="arabicPeriod"/>
            </a:pPr>
            <a:r>
              <a:rPr lang="en-GB" dirty="0" err="1"/>
              <a:t>En</a:t>
            </a:r>
            <a:r>
              <a:rPr lang="en-GB" dirty="0"/>
              <a:t> mi </a:t>
            </a:r>
            <a:r>
              <a:rPr lang="en-GB" dirty="0" err="1"/>
              <a:t>opinión</a:t>
            </a:r>
            <a:r>
              <a:rPr lang="en-GB" dirty="0"/>
              <a:t> mi barrio es </a:t>
            </a:r>
            <a:r>
              <a:rPr lang="en-GB" dirty="0" err="1"/>
              <a:t>bastante</a:t>
            </a:r>
            <a:r>
              <a:rPr lang="en-GB" dirty="0"/>
              <a:t> </a:t>
            </a:r>
            <a:r>
              <a:rPr lang="en-GB" dirty="0" err="1"/>
              <a:t>pequeño</a:t>
            </a:r>
            <a:r>
              <a:rPr lang="en-GB" dirty="0"/>
              <a:t> y </a:t>
            </a:r>
            <a:r>
              <a:rPr lang="en-GB" dirty="0" err="1"/>
              <a:t>tranquilo</a:t>
            </a:r>
            <a:endParaRPr lang="en-GB" dirty="0"/>
          </a:p>
          <a:p>
            <a:pPr marL="342900" indent="-342900">
              <a:buFont typeface="+mj-lt"/>
              <a:buAutoNum type="arabicPeriod"/>
            </a:pPr>
            <a:r>
              <a:rPr lang="en-GB" dirty="0" err="1"/>
              <a:t>Pienso</a:t>
            </a:r>
            <a:r>
              <a:rPr lang="en-GB" dirty="0"/>
              <a:t> que mi barrio es </a:t>
            </a:r>
            <a:r>
              <a:rPr lang="en-GB" dirty="0" err="1"/>
              <a:t>bastante</a:t>
            </a:r>
            <a:r>
              <a:rPr lang="en-GB" dirty="0"/>
              <a:t> </a:t>
            </a:r>
            <a:r>
              <a:rPr lang="en-GB" dirty="0" err="1"/>
              <a:t>grande</a:t>
            </a:r>
            <a:r>
              <a:rPr lang="en-GB" dirty="0"/>
              <a:t> y </a:t>
            </a:r>
            <a:r>
              <a:rPr lang="en-GB" dirty="0" err="1"/>
              <a:t>muy</a:t>
            </a:r>
            <a:r>
              <a:rPr lang="en-GB" dirty="0"/>
              <a:t> </a:t>
            </a:r>
            <a:r>
              <a:rPr lang="en-GB" dirty="0" err="1"/>
              <a:t>moderno</a:t>
            </a:r>
            <a:endParaRPr lang="en-GB" dirty="0"/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Creo que mi barrio es un </a:t>
            </a:r>
            <a:r>
              <a:rPr lang="en-GB" dirty="0" err="1"/>
              <a:t>poco</a:t>
            </a:r>
            <a:r>
              <a:rPr lang="en-GB" dirty="0"/>
              <a:t> industrial </a:t>
            </a:r>
            <a:r>
              <a:rPr lang="en-GB" dirty="0" err="1"/>
              <a:t>pero</a:t>
            </a:r>
            <a:r>
              <a:rPr lang="en-GB" dirty="0"/>
              <a:t> </a:t>
            </a:r>
            <a:r>
              <a:rPr lang="en-GB" dirty="0" err="1"/>
              <a:t>muy</a:t>
            </a:r>
            <a:r>
              <a:rPr lang="en-GB" dirty="0"/>
              <a:t> </a:t>
            </a:r>
            <a:r>
              <a:rPr lang="en-GB" dirty="0" err="1"/>
              <a:t>pintoresco</a:t>
            </a:r>
            <a:endParaRPr lang="en-GB" dirty="0"/>
          </a:p>
          <a:p>
            <a:pPr marL="342900" indent="-342900">
              <a:buFont typeface="+mj-lt"/>
              <a:buAutoNum type="arabicPeriod"/>
            </a:pPr>
            <a:r>
              <a:rPr lang="en-GB" dirty="0" err="1"/>
              <a:t>Diría</a:t>
            </a:r>
            <a:r>
              <a:rPr lang="en-GB" dirty="0"/>
              <a:t> que mi barrio es </a:t>
            </a:r>
            <a:r>
              <a:rPr lang="en-GB" dirty="0" err="1"/>
              <a:t>muy</a:t>
            </a:r>
            <a:r>
              <a:rPr lang="en-GB" dirty="0"/>
              <a:t> </a:t>
            </a:r>
            <a:r>
              <a:rPr lang="en-GB" dirty="0" err="1"/>
              <a:t>histórico</a:t>
            </a:r>
            <a:r>
              <a:rPr lang="en-GB" dirty="0"/>
              <a:t> </a:t>
            </a:r>
            <a:r>
              <a:rPr lang="en-GB" dirty="0" err="1"/>
              <a:t>pero</a:t>
            </a:r>
            <a:r>
              <a:rPr lang="en-GB" dirty="0"/>
              <a:t> </a:t>
            </a:r>
            <a:r>
              <a:rPr lang="en-GB" dirty="0" err="1"/>
              <a:t>también</a:t>
            </a:r>
            <a:r>
              <a:rPr lang="en-GB" dirty="0"/>
              <a:t> un </a:t>
            </a:r>
            <a:r>
              <a:rPr lang="en-GB" dirty="0" err="1"/>
              <a:t>poco</a:t>
            </a:r>
            <a:r>
              <a:rPr lang="en-GB" dirty="0"/>
              <a:t> </a:t>
            </a:r>
            <a:r>
              <a:rPr lang="en-GB" dirty="0" err="1"/>
              <a:t>feo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0221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8" t="22335" r="66096" b="26963"/>
          <a:stretch/>
        </p:blipFill>
        <p:spPr bwMode="auto">
          <a:xfrm>
            <a:off x="43543" y="106877"/>
            <a:ext cx="5905995" cy="6080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39C3212-F768-4A18-8F66-31C270F1E804}"/>
              </a:ext>
            </a:extLst>
          </p:cNvPr>
          <p:cNvSpPr txBox="1"/>
          <p:nvPr/>
        </p:nvSpPr>
        <p:spPr>
          <a:xfrm>
            <a:off x="5949538" y="2113807"/>
            <a:ext cx="63374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ighlight>
                  <a:srgbClr val="FFFF00"/>
                </a:highlight>
              </a:rPr>
              <a:t>Task 2 </a:t>
            </a:r>
            <a:r>
              <a:rPr lang="en-GB" dirty="0"/>
              <a:t>Translate 1-5  </a:t>
            </a:r>
            <a:r>
              <a:rPr lang="en-GB" dirty="0">
                <a:solidFill>
                  <a:srgbClr val="FF0000"/>
                </a:solidFill>
                <a:highlight>
                  <a:srgbClr val="FFFF00"/>
                </a:highlight>
              </a:rPr>
              <a:t>Answers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solidFill>
                  <a:srgbClr val="FF0000"/>
                </a:solidFill>
              </a:rPr>
              <a:t>It seems to me that my district is very busy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solidFill>
                  <a:srgbClr val="FF0000"/>
                </a:solidFill>
              </a:rPr>
              <a:t>In my opinion my district is quite small and quiet.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solidFill>
                  <a:srgbClr val="FF0000"/>
                </a:solidFill>
              </a:rPr>
              <a:t>I think my district is quite big and very modern.</a:t>
            </a:r>
          </a:p>
          <a:p>
            <a:pPr marL="342900" indent="-342900">
              <a:buAutoNum type="arabicPeriod" startAt="4"/>
            </a:pPr>
            <a:r>
              <a:rPr lang="en-GB" dirty="0">
                <a:solidFill>
                  <a:srgbClr val="FF0000"/>
                </a:solidFill>
              </a:rPr>
              <a:t>I believe that my district is a bit industrial but very picturesque</a:t>
            </a:r>
          </a:p>
          <a:p>
            <a:pPr marL="342900" indent="-342900">
              <a:buAutoNum type="arabicPeriod" startAt="4"/>
            </a:pPr>
            <a:r>
              <a:rPr lang="en-GB" dirty="0">
                <a:solidFill>
                  <a:srgbClr val="FF0000"/>
                </a:solidFill>
              </a:rPr>
              <a:t>I would say that my district is very historic but also a bit ugly.</a:t>
            </a:r>
          </a:p>
        </p:txBody>
      </p:sp>
    </p:spTree>
    <p:extLst>
      <p:ext uri="{BB962C8B-B14F-4D97-AF65-F5344CB8AC3E}">
        <p14:creationId xmlns:p14="http://schemas.microsoft.com/office/powerpoint/2010/main" val="2775029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>
            <a:solidFill>
              <a:schemeClr val="accent1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hangingPunct="1"/>
            <a:r>
              <a:rPr lang="en-GB" altLang="en-US" sz="3600" dirty="0">
                <a:highlight>
                  <a:srgbClr val="FFFF00"/>
                </a:highlight>
                <a:latin typeface="Comic Sans MS" panose="030F0702030302020204" pitchFamily="66" charset="0"/>
              </a:rPr>
              <a:t>Task 3 </a:t>
            </a:r>
            <a:r>
              <a:rPr lang="en-GB" altLang="en-US" sz="2400" dirty="0">
                <a:latin typeface="Comic Sans MS" panose="030F0702030302020204" pitchFamily="66" charset="0"/>
              </a:rPr>
              <a:t>divide into positive and negative and translate</a:t>
            </a:r>
            <a:endParaRPr lang="en-US" altLang="en-US" sz="2400" dirty="0">
              <a:latin typeface="Comic Sans MS" panose="030F0702030302020204" pitchFamily="66" charset="0"/>
            </a:endParaRPr>
          </a:p>
        </p:txBody>
      </p:sp>
      <p:sp>
        <p:nvSpPr>
          <p:cNvPr id="4099" name="TextBox 3"/>
          <p:cNvSpPr txBox="1">
            <a:spLocks noChangeArrowheads="1"/>
          </p:cNvSpPr>
          <p:nvPr/>
        </p:nvSpPr>
        <p:spPr bwMode="auto">
          <a:xfrm>
            <a:off x="1809750" y="1785938"/>
            <a:ext cx="3429000" cy="461962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en-US" sz="2400">
                <a:latin typeface="Comic Sans MS" panose="030F0702030302020204" pitchFamily="66" charset="0"/>
              </a:rPr>
              <a:t>hay muchos turistas.</a:t>
            </a:r>
          </a:p>
        </p:txBody>
      </p:sp>
      <p:sp>
        <p:nvSpPr>
          <p:cNvPr id="4100" name="TextBox 4"/>
          <p:cNvSpPr txBox="1">
            <a:spLocks noChangeArrowheads="1"/>
          </p:cNvSpPr>
          <p:nvPr/>
        </p:nvSpPr>
        <p:spPr bwMode="auto">
          <a:xfrm>
            <a:off x="5667375" y="3214688"/>
            <a:ext cx="3429000" cy="461962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en-US" sz="2400">
                <a:latin typeface="Comic Sans MS" panose="030F0702030302020204" pitchFamily="66" charset="0"/>
              </a:rPr>
              <a:t>hay mucho trafico.</a:t>
            </a:r>
          </a:p>
        </p:txBody>
      </p:sp>
      <p:sp>
        <p:nvSpPr>
          <p:cNvPr id="4101" name="TextBox 5"/>
          <p:cNvSpPr txBox="1">
            <a:spLocks noChangeArrowheads="1"/>
          </p:cNvSpPr>
          <p:nvPr/>
        </p:nvSpPr>
        <p:spPr bwMode="auto">
          <a:xfrm>
            <a:off x="1881188" y="5143501"/>
            <a:ext cx="3429000" cy="461963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en-US" sz="2400">
                <a:latin typeface="Comic Sans MS" panose="030F0702030302020204" pitchFamily="66" charset="0"/>
              </a:rPr>
              <a:t>hay mucha basura.</a:t>
            </a:r>
          </a:p>
        </p:txBody>
      </p:sp>
      <p:sp>
        <p:nvSpPr>
          <p:cNvPr id="4102" name="TextBox 6"/>
          <p:cNvSpPr txBox="1">
            <a:spLocks noChangeArrowheads="1"/>
          </p:cNvSpPr>
          <p:nvPr/>
        </p:nvSpPr>
        <p:spPr bwMode="auto">
          <a:xfrm>
            <a:off x="6381750" y="1714501"/>
            <a:ext cx="4000500" cy="461963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en-US" sz="2400">
                <a:latin typeface="Comic Sans MS" panose="030F0702030302020204" pitchFamily="66" charset="0"/>
              </a:rPr>
              <a:t>hay muchos habitantes.</a:t>
            </a:r>
          </a:p>
        </p:txBody>
      </p:sp>
      <p:sp>
        <p:nvSpPr>
          <p:cNvPr id="4103" name="TextBox 7"/>
          <p:cNvSpPr txBox="1">
            <a:spLocks noChangeArrowheads="1"/>
          </p:cNvSpPr>
          <p:nvPr/>
        </p:nvSpPr>
        <p:spPr bwMode="auto">
          <a:xfrm>
            <a:off x="6596063" y="3857626"/>
            <a:ext cx="3429000" cy="461963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en-US" sz="2400">
                <a:latin typeface="Comic Sans MS" panose="030F0702030302020204" pitchFamily="66" charset="0"/>
              </a:rPr>
              <a:t>hay muchas tiendas.</a:t>
            </a:r>
          </a:p>
        </p:txBody>
      </p:sp>
      <p:sp>
        <p:nvSpPr>
          <p:cNvPr id="4104" name="TextBox 8"/>
          <p:cNvSpPr txBox="1">
            <a:spLocks noChangeArrowheads="1"/>
          </p:cNvSpPr>
          <p:nvPr/>
        </p:nvSpPr>
        <p:spPr bwMode="auto">
          <a:xfrm>
            <a:off x="1809750" y="3714751"/>
            <a:ext cx="3429000" cy="461963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en-US" sz="2400">
                <a:latin typeface="Comic Sans MS" panose="030F0702030302020204" pitchFamily="66" charset="0"/>
              </a:rPr>
              <a:t>hay una zona peatonal.</a:t>
            </a:r>
          </a:p>
        </p:txBody>
      </p:sp>
      <p:sp>
        <p:nvSpPr>
          <p:cNvPr id="4105" name="TextBox 9"/>
          <p:cNvSpPr txBox="1">
            <a:spLocks noChangeArrowheads="1"/>
          </p:cNvSpPr>
          <p:nvPr/>
        </p:nvSpPr>
        <p:spPr bwMode="auto">
          <a:xfrm>
            <a:off x="2667000" y="6072188"/>
            <a:ext cx="7215188" cy="461962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en-US" sz="2400">
                <a:latin typeface="Comic Sans MS" panose="030F0702030302020204" pitchFamily="66" charset="0"/>
              </a:rPr>
              <a:t>hay muchos museos y muchas galerías de arte.</a:t>
            </a:r>
          </a:p>
        </p:txBody>
      </p:sp>
      <p:sp>
        <p:nvSpPr>
          <p:cNvPr id="4106" name="TextBox 10"/>
          <p:cNvSpPr txBox="1">
            <a:spLocks noChangeArrowheads="1"/>
          </p:cNvSpPr>
          <p:nvPr/>
        </p:nvSpPr>
        <p:spPr bwMode="auto">
          <a:xfrm>
            <a:off x="1524000" y="2928938"/>
            <a:ext cx="3429000" cy="461962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en-US" sz="2400">
                <a:latin typeface="Comic Sans MS" panose="030F0702030302020204" pitchFamily="66" charset="0"/>
              </a:rPr>
              <a:t>hay muchos árboles.</a:t>
            </a:r>
          </a:p>
        </p:txBody>
      </p:sp>
      <p:sp>
        <p:nvSpPr>
          <p:cNvPr id="4107" name="TextBox 11"/>
          <p:cNvSpPr txBox="1">
            <a:spLocks noChangeArrowheads="1"/>
          </p:cNvSpPr>
          <p:nvPr/>
        </p:nvSpPr>
        <p:spPr bwMode="auto">
          <a:xfrm>
            <a:off x="5453064" y="2500313"/>
            <a:ext cx="5000625" cy="461962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en-US" sz="2400">
                <a:latin typeface="Comic Sans MS" panose="030F0702030302020204" pitchFamily="66" charset="0"/>
              </a:rPr>
              <a:t>no hay muchos espacios verdes.</a:t>
            </a:r>
          </a:p>
        </p:txBody>
      </p:sp>
      <p:sp>
        <p:nvSpPr>
          <p:cNvPr id="4108" name="TextBox 12"/>
          <p:cNvSpPr txBox="1">
            <a:spLocks noChangeArrowheads="1"/>
          </p:cNvSpPr>
          <p:nvPr/>
        </p:nvSpPr>
        <p:spPr bwMode="auto">
          <a:xfrm>
            <a:off x="4310063" y="4500563"/>
            <a:ext cx="5143500" cy="461962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en-US" sz="2400" dirty="0">
                <a:latin typeface="Comic Sans MS" panose="030F0702030302020204" pitchFamily="66" charset="0"/>
              </a:rPr>
              <a:t>no hay red de transporte público.</a:t>
            </a:r>
          </a:p>
        </p:txBody>
      </p:sp>
      <p:sp>
        <p:nvSpPr>
          <p:cNvPr id="4109" name="TextBox 13"/>
          <p:cNvSpPr txBox="1">
            <a:spLocks noChangeArrowheads="1"/>
          </p:cNvSpPr>
          <p:nvPr/>
        </p:nvSpPr>
        <p:spPr bwMode="auto">
          <a:xfrm>
            <a:off x="5738814" y="5357813"/>
            <a:ext cx="4357687" cy="461962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en-US" sz="2400">
                <a:latin typeface="Comic Sans MS" panose="030F0702030302020204" pitchFamily="66" charset="0"/>
              </a:rPr>
              <a:t>no hay muchas áreas de ocio.</a:t>
            </a:r>
          </a:p>
        </p:txBody>
      </p:sp>
    </p:spTree>
    <p:extLst>
      <p:ext uri="{BB962C8B-B14F-4D97-AF65-F5344CB8AC3E}">
        <p14:creationId xmlns:p14="http://schemas.microsoft.com/office/powerpoint/2010/main" val="1750993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  <a:solidFill>
            <a:schemeClr val="bg1"/>
          </a:solidFill>
          <a:ln>
            <a:solidFill>
              <a:schemeClr val="accent1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hangingPunct="1"/>
            <a:r>
              <a:rPr lang="en-GB" altLang="en-US" sz="3600" dirty="0">
                <a:highlight>
                  <a:srgbClr val="FFFF00"/>
                </a:highlight>
                <a:latin typeface="Comic Sans MS" panose="030F0702030302020204" pitchFamily="66" charset="0"/>
              </a:rPr>
              <a:t>Task 3 </a:t>
            </a:r>
            <a:r>
              <a:rPr lang="en-GB" alt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Answers some are a matter of opinion</a:t>
            </a:r>
            <a:br>
              <a:rPr lang="en-GB" alt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br>
              <a:rPr lang="en-GB" alt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n-GB" alt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Positive					Negative</a:t>
            </a:r>
            <a:endParaRPr lang="en-US" altLang="en-US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099" name="TextBox 3"/>
          <p:cNvSpPr txBox="1">
            <a:spLocks noChangeArrowheads="1"/>
          </p:cNvSpPr>
          <p:nvPr/>
        </p:nvSpPr>
        <p:spPr bwMode="auto">
          <a:xfrm>
            <a:off x="6224588" y="1896353"/>
            <a:ext cx="3429000" cy="646331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hay muchos turistas.</a:t>
            </a:r>
          </a:p>
          <a:p>
            <a:pPr eaLnBrk="1" hangingPunct="1"/>
            <a:r>
              <a:rPr lang="es-ES_tradnl" altLang="en-US" dirty="0" err="1">
                <a:solidFill>
                  <a:srgbClr val="FF0000"/>
                </a:solidFill>
                <a:latin typeface="Comic Sans MS" panose="030F0702030302020204" pitchFamily="66" charset="0"/>
              </a:rPr>
              <a:t>there</a:t>
            </a:r>
            <a:r>
              <a:rPr lang="es-ES_tradnl" alt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 are a </a:t>
            </a:r>
            <a:r>
              <a:rPr lang="es-ES_tradnl" altLang="en-US" dirty="0" err="1">
                <a:solidFill>
                  <a:srgbClr val="FF0000"/>
                </a:solidFill>
                <a:latin typeface="Comic Sans MS" panose="030F0702030302020204" pitchFamily="66" charset="0"/>
              </a:rPr>
              <a:t>lot</a:t>
            </a:r>
            <a:r>
              <a:rPr lang="es-ES_tradnl" alt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_tradnl" altLang="en-US" dirty="0" err="1">
                <a:solidFill>
                  <a:srgbClr val="FF0000"/>
                </a:solidFill>
                <a:latin typeface="Comic Sans MS" panose="030F0702030302020204" pitchFamily="66" charset="0"/>
              </a:rPr>
              <a:t>of</a:t>
            </a:r>
            <a:r>
              <a:rPr lang="es-ES_tradnl" alt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_tradnl" altLang="en-US" dirty="0" err="1">
                <a:solidFill>
                  <a:srgbClr val="FF0000"/>
                </a:solidFill>
                <a:latin typeface="Comic Sans MS" panose="030F0702030302020204" pitchFamily="66" charset="0"/>
              </a:rPr>
              <a:t>tourists</a:t>
            </a:r>
            <a:endParaRPr lang="es-ES_tradnl" alt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100" name="TextBox 4"/>
          <p:cNvSpPr txBox="1">
            <a:spLocks noChangeArrowheads="1"/>
          </p:cNvSpPr>
          <p:nvPr/>
        </p:nvSpPr>
        <p:spPr bwMode="auto">
          <a:xfrm>
            <a:off x="6231330" y="3209073"/>
            <a:ext cx="3429000" cy="646331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hay mucho tráfico</a:t>
            </a:r>
          </a:p>
          <a:p>
            <a:pPr eaLnBrk="1" hangingPunct="1"/>
            <a:r>
              <a:rPr lang="es-ES_tradnl" altLang="en-US" dirty="0" err="1">
                <a:solidFill>
                  <a:srgbClr val="FF0000"/>
                </a:solidFill>
                <a:latin typeface="Comic Sans MS" panose="030F0702030302020204" pitchFamily="66" charset="0"/>
              </a:rPr>
              <a:t>There</a:t>
            </a:r>
            <a:r>
              <a:rPr lang="es-ES_tradnl" alt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_tradnl" altLang="en-US" dirty="0" err="1">
                <a:solidFill>
                  <a:srgbClr val="FF0000"/>
                </a:solidFill>
                <a:latin typeface="Comic Sans MS" panose="030F0702030302020204" pitchFamily="66" charset="0"/>
              </a:rPr>
              <a:t>is</a:t>
            </a:r>
            <a:r>
              <a:rPr lang="es-ES_tradnl" alt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_tradnl" altLang="en-US" dirty="0" err="1">
                <a:solidFill>
                  <a:srgbClr val="FF0000"/>
                </a:solidFill>
                <a:latin typeface="Comic Sans MS" panose="030F0702030302020204" pitchFamily="66" charset="0"/>
              </a:rPr>
              <a:t>not</a:t>
            </a:r>
            <a:r>
              <a:rPr lang="es-ES_tradnl" alt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_tradnl" altLang="en-US" dirty="0" err="1">
                <a:solidFill>
                  <a:srgbClr val="FF0000"/>
                </a:solidFill>
                <a:latin typeface="Comic Sans MS" panose="030F0702030302020204" pitchFamily="66" charset="0"/>
              </a:rPr>
              <a:t>much</a:t>
            </a:r>
            <a:r>
              <a:rPr lang="es-ES_tradnl" alt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_tradnl" altLang="en-US" dirty="0" err="1">
                <a:solidFill>
                  <a:srgbClr val="FF0000"/>
                </a:solidFill>
                <a:latin typeface="Comic Sans MS" panose="030F0702030302020204" pitchFamily="66" charset="0"/>
              </a:rPr>
              <a:t>traffic</a:t>
            </a:r>
            <a:endParaRPr lang="es-ES_tradnl" alt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101" name="TextBox 5"/>
          <p:cNvSpPr txBox="1">
            <a:spLocks noChangeArrowheads="1"/>
          </p:cNvSpPr>
          <p:nvPr/>
        </p:nvSpPr>
        <p:spPr bwMode="auto">
          <a:xfrm>
            <a:off x="6238875" y="5111631"/>
            <a:ext cx="3429000" cy="646331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hay mucha basura</a:t>
            </a:r>
          </a:p>
          <a:p>
            <a:pPr eaLnBrk="1" hangingPunct="1"/>
            <a:r>
              <a:rPr lang="es-ES_tradnl" altLang="en-US" dirty="0" err="1">
                <a:solidFill>
                  <a:srgbClr val="FF0000"/>
                </a:solidFill>
                <a:latin typeface="Comic Sans MS" panose="030F0702030302020204" pitchFamily="66" charset="0"/>
              </a:rPr>
              <a:t>There</a:t>
            </a:r>
            <a:r>
              <a:rPr lang="es-ES_tradnl" alt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_tradnl" altLang="en-US" dirty="0" err="1">
                <a:solidFill>
                  <a:srgbClr val="FF0000"/>
                </a:solidFill>
                <a:latin typeface="Comic Sans MS" panose="030F0702030302020204" pitchFamily="66" charset="0"/>
              </a:rPr>
              <a:t>is</a:t>
            </a:r>
            <a:r>
              <a:rPr lang="es-ES_tradnl" alt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 a </a:t>
            </a:r>
            <a:r>
              <a:rPr lang="es-ES_tradnl" altLang="en-US" dirty="0" err="1">
                <a:solidFill>
                  <a:srgbClr val="FF0000"/>
                </a:solidFill>
                <a:latin typeface="Comic Sans MS" panose="030F0702030302020204" pitchFamily="66" charset="0"/>
              </a:rPr>
              <a:t>lot</a:t>
            </a:r>
            <a:r>
              <a:rPr lang="es-ES_tradnl" alt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_tradnl" altLang="en-US" dirty="0" err="1">
                <a:solidFill>
                  <a:srgbClr val="FF0000"/>
                </a:solidFill>
                <a:latin typeface="Comic Sans MS" panose="030F0702030302020204" pitchFamily="66" charset="0"/>
              </a:rPr>
              <a:t>of</a:t>
            </a:r>
            <a:r>
              <a:rPr lang="es-ES_tradnl" alt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_tradnl" altLang="en-US" dirty="0" err="1">
                <a:solidFill>
                  <a:srgbClr val="FF0000"/>
                </a:solidFill>
                <a:latin typeface="Comic Sans MS" panose="030F0702030302020204" pitchFamily="66" charset="0"/>
              </a:rPr>
              <a:t>rubbish</a:t>
            </a:r>
            <a:endParaRPr lang="es-ES_tradnl" alt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102" name="TextBox 6"/>
          <p:cNvSpPr txBox="1">
            <a:spLocks noChangeArrowheads="1"/>
          </p:cNvSpPr>
          <p:nvPr/>
        </p:nvSpPr>
        <p:spPr bwMode="auto">
          <a:xfrm>
            <a:off x="952500" y="1960818"/>
            <a:ext cx="4000500" cy="646331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hay muchos habitantes</a:t>
            </a:r>
          </a:p>
          <a:p>
            <a:pPr eaLnBrk="1" hangingPunct="1"/>
            <a:r>
              <a:rPr lang="es-ES_tradnl" altLang="en-US" dirty="0" err="1">
                <a:solidFill>
                  <a:srgbClr val="FF0000"/>
                </a:solidFill>
                <a:latin typeface="Comic Sans MS" panose="030F0702030302020204" pitchFamily="66" charset="0"/>
              </a:rPr>
              <a:t>There</a:t>
            </a:r>
            <a:r>
              <a:rPr lang="es-ES_tradnl" alt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 are a </a:t>
            </a:r>
            <a:r>
              <a:rPr lang="es-ES_tradnl" altLang="en-US" dirty="0" err="1">
                <a:solidFill>
                  <a:srgbClr val="FF0000"/>
                </a:solidFill>
                <a:latin typeface="Comic Sans MS" panose="030F0702030302020204" pitchFamily="66" charset="0"/>
              </a:rPr>
              <a:t>lot</a:t>
            </a:r>
            <a:r>
              <a:rPr lang="es-ES_tradnl" alt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_tradnl" altLang="en-US" dirty="0" err="1">
                <a:solidFill>
                  <a:srgbClr val="FF0000"/>
                </a:solidFill>
                <a:latin typeface="Comic Sans MS" panose="030F0702030302020204" pitchFamily="66" charset="0"/>
              </a:rPr>
              <a:t>of</a:t>
            </a:r>
            <a:r>
              <a:rPr lang="es-ES_tradnl" alt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_tradnl" altLang="en-US" dirty="0" err="1">
                <a:solidFill>
                  <a:srgbClr val="FF0000"/>
                </a:solidFill>
                <a:latin typeface="Comic Sans MS" panose="030F0702030302020204" pitchFamily="66" charset="0"/>
              </a:rPr>
              <a:t>inhabitants</a:t>
            </a:r>
            <a:r>
              <a:rPr lang="es-ES_tradnl" alt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4103" name="TextBox 7"/>
          <p:cNvSpPr txBox="1">
            <a:spLocks noChangeArrowheads="1"/>
          </p:cNvSpPr>
          <p:nvPr/>
        </p:nvSpPr>
        <p:spPr bwMode="auto">
          <a:xfrm>
            <a:off x="1049730" y="4094023"/>
            <a:ext cx="3429000" cy="646331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hay muchas tiendas</a:t>
            </a:r>
          </a:p>
          <a:p>
            <a:pPr eaLnBrk="1" hangingPunct="1"/>
            <a:r>
              <a:rPr lang="es-ES_tradnl" altLang="en-US" dirty="0" err="1">
                <a:solidFill>
                  <a:srgbClr val="FF0000"/>
                </a:solidFill>
                <a:latin typeface="Comic Sans MS" panose="030F0702030302020204" pitchFamily="66" charset="0"/>
              </a:rPr>
              <a:t>There</a:t>
            </a:r>
            <a:r>
              <a:rPr lang="es-ES_tradnl" alt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 are a </a:t>
            </a:r>
            <a:r>
              <a:rPr lang="es-ES_tradnl" altLang="en-US" dirty="0" err="1">
                <a:solidFill>
                  <a:srgbClr val="FF0000"/>
                </a:solidFill>
                <a:latin typeface="Comic Sans MS" panose="030F0702030302020204" pitchFamily="66" charset="0"/>
              </a:rPr>
              <a:t>lot</a:t>
            </a:r>
            <a:r>
              <a:rPr lang="es-ES_tradnl" alt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_tradnl" altLang="en-US" dirty="0" err="1">
                <a:solidFill>
                  <a:srgbClr val="FF0000"/>
                </a:solidFill>
                <a:latin typeface="Comic Sans MS" panose="030F0702030302020204" pitchFamily="66" charset="0"/>
              </a:rPr>
              <a:t>of</a:t>
            </a:r>
            <a:r>
              <a:rPr lang="es-ES_tradnl" alt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 shops</a:t>
            </a:r>
          </a:p>
        </p:txBody>
      </p:sp>
      <p:sp>
        <p:nvSpPr>
          <p:cNvPr id="4104" name="TextBox 8"/>
          <p:cNvSpPr txBox="1">
            <a:spLocks noChangeArrowheads="1"/>
          </p:cNvSpPr>
          <p:nvPr/>
        </p:nvSpPr>
        <p:spPr bwMode="auto">
          <a:xfrm>
            <a:off x="1049730" y="3388673"/>
            <a:ext cx="3429000" cy="646331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hay una zona peatonal</a:t>
            </a:r>
          </a:p>
          <a:p>
            <a:pPr eaLnBrk="1" hangingPunct="1"/>
            <a:r>
              <a:rPr lang="es-ES_tradnl" altLang="en-US" dirty="0" err="1">
                <a:solidFill>
                  <a:srgbClr val="FF0000"/>
                </a:solidFill>
                <a:latin typeface="Comic Sans MS" panose="030F0702030302020204" pitchFamily="66" charset="0"/>
              </a:rPr>
              <a:t>There</a:t>
            </a:r>
            <a:r>
              <a:rPr lang="es-ES_tradnl" alt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_tradnl" altLang="en-US" dirty="0" err="1">
                <a:solidFill>
                  <a:srgbClr val="FF0000"/>
                </a:solidFill>
                <a:latin typeface="Comic Sans MS" panose="030F0702030302020204" pitchFamily="66" charset="0"/>
              </a:rPr>
              <a:t>is</a:t>
            </a:r>
            <a:r>
              <a:rPr lang="es-ES_tradnl" alt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 a </a:t>
            </a:r>
            <a:r>
              <a:rPr lang="es-ES_tradnl" altLang="en-US" dirty="0" err="1">
                <a:solidFill>
                  <a:srgbClr val="FF0000"/>
                </a:solidFill>
                <a:latin typeface="Comic Sans MS" panose="030F0702030302020204" pitchFamily="66" charset="0"/>
              </a:rPr>
              <a:t>pedestrian</a:t>
            </a:r>
            <a:r>
              <a:rPr lang="es-ES_tradnl" alt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_tradnl" altLang="en-US" dirty="0" err="1">
                <a:solidFill>
                  <a:srgbClr val="FF0000"/>
                </a:solidFill>
                <a:latin typeface="Comic Sans MS" panose="030F0702030302020204" pitchFamily="66" charset="0"/>
              </a:rPr>
              <a:t>area</a:t>
            </a:r>
            <a:endParaRPr lang="es-ES_tradnl" alt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105" name="TextBox 9"/>
          <p:cNvSpPr txBox="1">
            <a:spLocks noChangeArrowheads="1"/>
          </p:cNvSpPr>
          <p:nvPr/>
        </p:nvSpPr>
        <p:spPr bwMode="auto">
          <a:xfrm>
            <a:off x="1077565" y="4858494"/>
            <a:ext cx="3904013" cy="1200329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hay muchos museos y </a:t>
            </a:r>
          </a:p>
          <a:p>
            <a:pPr eaLnBrk="1" hangingPunct="1"/>
            <a:r>
              <a:rPr lang="es-ES_tradnl" alt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muchas galerías de arte</a:t>
            </a:r>
          </a:p>
          <a:p>
            <a:pPr eaLnBrk="1" hangingPunct="1"/>
            <a:r>
              <a:rPr lang="es-ES_tradnl" altLang="en-US" dirty="0" err="1">
                <a:solidFill>
                  <a:srgbClr val="FF0000"/>
                </a:solidFill>
                <a:latin typeface="Comic Sans MS" panose="030F0702030302020204" pitchFamily="66" charset="0"/>
              </a:rPr>
              <a:t>There</a:t>
            </a:r>
            <a:r>
              <a:rPr lang="es-ES_tradnl" alt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 are a </a:t>
            </a:r>
            <a:r>
              <a:rPr lang="es-ES_tradnl" altLang="en-US" dirty="0" err="1">
                <a:solidFill>
                  <a:srgbClr val="FF0000"/>
                </a:solidFill>
                <a:latin typeface="Comic Sans MS" panose="030F0702030302020204" pitchFamily="66" charset="0"/>
              </a:rPr>
              <a:t>lot</a:t>
            </a:r>
            <a:r>
              <a:rPr lang="es-ES_tradnl" alt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_tradnl" altLang="en-US" dirty="0" err="1">
                <a:solidFill>
                  <a:srgbClr val="FF0000"/>
                </a:solidFill>
                <a:latin typeface="Comic Sans MS" panose="030F0702030302020204" pitchFamily="66" charset="0"/>
              </a:rPr>
              <a:t>of</a:t>
            </a:r>
            <a:r>
              <a:rPr lang="es-ES_tradnl" alt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_tradnl" altLang="en-US" dirty="0" err="1">
                <a:solidFill>
                  <a:srgbClr val="FF0000"/>
                </a:solidFill>
                <a:latin typeface="Comic Sans MS" panose="030F0702030302020204" pitchFamily="66" charset="0"/>
              </a:rPr>
              <a:t>museums</a:t>
            </a:r>
            <a:r>
              <a:rPr lang="es-ES_tradnl" alt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 and art </a:t>
            </a:r>
            <a:r>
              <a:rPr lang="es-ES_tradnl" altLang="en-US" dirty="0" err="1">
                <a:solidFill>
                  <a:srgbClr val="FF0000"/>
                </a:solidFill>
                <a:latin typeface="Comic Sans MS" panose="030F0702030302020204" pitchFamily="66" charset="0"/>
              </a:rPr>
              <a:t>galleries</a:t>
            </a:r>
            <a:r>
              <a:rPr lang="es-ES_tradnl" alt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4106" name="TextBox 10"/>
          <p:cNvSpPr txBox="1">
            <a:spLocks noChangeArrowheads="1"/>
          </p:cNvSpPr>
          <p:nvPr/>
        </p:nvSpPr>
        <p:spPr bwMode="auto">
          <a:xfrm>
            <a:off x="995363" y="2724113"/>
            <a:ext cx="3429000" cy="646331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hay muchos árboles</a:t>
            </a:r>
          </a:p>
          <a:p>
            <a:pPr eaLnBrk="1" hangingPunct="1"/>
            <a:r>
              <a:rPr lang="es-ES_tradnl" altLang="en-US" dirty="0" err="1">
                <a:solidFill>
                  <a:srgbClr val="FF0000"/>
                </a:solidFill>
                <a:latin typeface="Comic Sans MS" panose="030F0702030302020204" pitchFamily="66" charset="0"/>
              </a:rPr>
              <a:t>There</a:t>
            </a:r>
            <a:r>
              <a:rPr lang="es-ES_tradnl" alt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 are a </a:t>
            </a:r>
            <a:r>
              <a:rPr lang="es-ES_tradnl" altLang="en-US" dirty="0" err="1">
                <a:solidFill>
                  <a:srgbClr val="FF0000"/>
                </a:solidFill>
                <a:latin typeface="Comic Sans MS" panose="030F0702030302020204" pitchFamily="66" charset="0"/>
              </a:rPr>
              <a:t>lot</a:t>
            </a:r>
            <a:r>
              <a:rPr lang="es-ES_tradnl" alt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_tradnl" altLang="en-US" dirty="0" err="1">
                <a:solidFill>
                  <a:srgbClr val="FF0000"/>
                </a:solidFill>
                <a:latin typeface="Comic Sans MS" panose="030F0702030302020204" pitchFamily="66" charset="0"/>
              </a:rPr>
              <a:t>of</a:t>
            </a:r>
            <a:r>
              <a:rPr lang="es-ES_tradnl" alt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_tradnl" altLang="en-US" dirty="0" err="1">
                <a:solidFill>
                  <a:srgbClr val="FF0000"/>
                </a:solidFill>
                <a:latin typeface="Comic Sans MS" panose="030F0702030302020204" pitchFamily="66" charset="0"/>
              </a:rPr>
              <a:t>trees</a:t>
            </a:r>
            <a:endParaRPr lang="es-ES_tradnl" alt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107" name="TextBox 11"/>
          <p:cNvSpPr txBox="1">
            <a:spLocks noChangeArrowheads="1"/>
          </p:cNvSpPr>
          <p:nvPr/>
        </p:nvSpPr>
        <p:spPr bwMode="auto">
          <a:xfrm>
            <a:off x="6238875" y="2582977"/>
            <a:ext cx="5000625" cy="646331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no hay muchos espacios verdes</a:t>
            </a:r>
          </a:p>
          <a:p>
            <a:pPr eaLnBrk="1" hangingPunct="1"/>
            <a:r>
              <a:rPr lang="es-ES_tradnl" altLang="en-US" dirty="0" err="1">
                <a:solidFill>
                  <a:srgbClr val="FF0000"/>
                </a:solidFill>
                <a:latin typeface="Comic Sans MS" panose="030F0702030302020204" pitchFamily="66" charset="0"/>
              </a:rPr>
              <a:t>There</a:t>
            </a:r>
            <a:r>
              <a:rPr lang="es-ES_tradnl" alt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_tradnl" altLang="en-US" dirty="0" err="1">
                <a:solidFill>
                  <a:srgbClr val="FF0000"/>
                </a:solidFill>
                <a:latin typeface="Comic Sans MS" panose="030F0702030302020204" pitchFamily="66" charset="0"/>
              </a:rPr>
              <a:t>aren’t</a:t>
            </a:r>
            <a:r>
              <a:rPr lang="es-ES_tradnl" alt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_tradnl" altLang="en-US" dirty="0" err="1">
                <a:solidFill>
                  <a:srgbClr val="FF0000"/>
                </a:solidFill>
                <a:latin typeface="Comic Sans MS" panose="030F0702030302020204" pitchFamily="66" charset="0"/>
              </a:rPr>
              <a:t>many</a:t>
            </a:r>
            <a:r>
              <a:rPr lang="es-ES_tradnl" alt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_tradnl" altLang="en-US" dirty="0" err="1">
                <a:solidFill>
                  <a:srgbClr val="FF0000"/>
                </a:solidFill>
                <a:latin typeface="Comic Sans MS" panose="030F0702030302020204" pitchFamily="66" charset="0"/>
              </a:rPr>
              <a:t>green</a:t>
            </a:r>
            <a:r>
              <a:rPr lang="es-ES_tradnl" alt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_tradnl" altLang="en-US" dirty="0" err="1">
                <a:solidFill>
                  <a:srgbClr val="FF0000"/>
                </a:solidFill>
                <a:latin typeface="Comic Sans MS" panose="030F0702030302020204" pitchFamily="66" charset="0"/>
              </a:rPr>
              <a:t>spaces</a:t>
            </a:r>
            <a:endParaRPr lang="es-ES_tradnl" alt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108" name="TextBox 12"/>
          <p:cNvSpPr txBox="1">
            <a:spLocks noChangeArrowheads="1"/>
          </p:cNvSpPr>
          <p:nvPr/>
        </p:nvSpPr>
        <p:spPr bwMode="auto">
          <a:xfrm>
            <a:off x="6238875" y="4404621"/>
            <a:ext cx="5143500" cy="646331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no hay red de transporte público</a:t>
            </a:r>
          </a:p>
          <a:p>
            <a:pPr eaLnBrk="1" hangingPunct="1"/>
            <a:r>
              <a:rPr lang="es-ES_tradnl" altLang="en-US" dirty="0" err="1">
                <a:solidFill>
                  <a:srgbClr val="FF0000"/>
                </a:solidFill>
                <a:latin typeface="Comic Sans MS" panose="030F0702030302020204" pitchFamily="66" charset="0"/>
              </a:rPr>
              <a:t>There</a:t>
            </a:r>
            <a:r>
              <a:rPr lang="es-ES_tradnl" alt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_tradnl" altLang="en-US" dirty="0" err="1">
                <a:solidFill>
                  <a:srgbClr val="FF0000"/>
                </a:solidFill>
                <a:latin typeface="Comic Sans MS" panose="030F0702030302020204" pitchFamily="66" charset="0"/>
              </a:rPr>
              <a:t>is</a:t>
            </a:r>
            <a:r>
              <a:rPr lang="es-ES_tradnl" alt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 no </a:t>
            </a:r>
            <a:r>
              <a:rPr lang="es-ES_tradnl" altLang="en-US" dirty="0" err="1">
                <a:solidFill>
                  <a:srgbClr val="FF0000"/>
                </a:solidFill>
                <a:latin typeface="Comic Sans MS" panose="030F0702030302020204" pitchFamily="66" charset="0"/>
              </a:rPr>
              <a:t>public</a:t>
            </a:r>
            <a:r>
              <a:rPr lang="es-ES_tradnl" alt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_tradnl" altLang="en-US" dirty="0" err="1">
                <a:solidFill>
                  <a:srgbClr val="FF0000"/>
                </a:solidFill>
                <a:latin typeface="Comic Sans MS" panose="030F0702030302020204" pitchFamily="66" charset="0"/>
              </a:rPr>
              <a:t>transport</a:t>
            </a:r>
            <a:r>
              <a:rPr lang="es-ES_tradnl" alt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4109" name="TextBox 13"/>
          <p:cNvSpPr txBox="1">
            <a:spLocks noChangeArrowheads="1"/>
          </p:cNvSpPr>
          <p:nvPr/>
        </p:nvSpPr>
        <p:spPr bwMode="auto">
          <a:xfrm>
            <a:off x="6143625" y="3806847"/>
            <a:ext cx="4357687" cy="646331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no hay muchas áreas de ocio</a:t>
            </a:r>
          </a:p>
          <a:p>
            <a:pPr eaLnBrk="1" hangingPunct="1"/>
            <a:r>
              <a:rPr lang="es-ES_tradnl" altLang="en-US" dirty="0" err="1">
                <a:solidFill>
                  <a:srgbClr val="FF0000"/>
                </a:solidFill>
                <a:latin typeface="Comic Sans MS" panose="030F0702030302020204" pitchFamily="66" charset="0"/>
              </a:rPr>
              <a:t>There</a:t>
            </a:r>
            <a:r>
              <a:rPr lang="es-ES_tradnl" alt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_tradnl" altLang="en-US" dirty="0" err="1">
                <a:solidFill>
                  <a:srgbClr val="FF0000"/>
                </a:solidFill>
                <a:latin typeface="Comic Sans MS" panose="030F0702030302020204" pitchFamily="66" charset="0"/>
              </a:rPr>
              <a:t>aren’t</a:t>
            </a:r>
            <a:r>
              <a:rPr lang="es-ES_tradnl" alt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_tradnl" altLang="en-US" dirty="0" err="1">
                <a:solidFill>
                  <a:srgbClr val="FF0000"/>
                </a:solidFill>
                <a:latin typeface="Comic Sans MS" panose="030F0702030302020204" pitchFamily="66" charset="0"/>
              </a:rPr>
              <a:t>many</a:t>
            </a:r>
            <a:r>
              <a:rPr lang="es-ES_tradnl" alt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_tradnl" altLang="en-US" dirty="0" err="1">
                <a:solidFill>
                  <a:srgbClr val="FF0000"/>
                </a:solidFill>
                <a:latin typeface="Comic Sans MS" panose="030F0702030302020204" pitchFamily="66" charset="0"/>
              </a:rPr>
              <a:t>leisure</a:t>
            </a:r>
            <a:r>
              <a:rPr lang="es-ES_tradnl" alt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_tradnl" altLang="en-US" dirty="0" err="1">
                <a:solidFill>
                  <a:srgbClr val="FF0000"/>
                </a:solidFill>
                <a:latin typeface="Comic Sans MS" panose="030F0702030302020204" pitchFamily="66" charset="0"/>
              </a:rPr>
              <a:t>areas</a:t>
            </a:r>
            <a:endParaRPr lang="es-ES_tradnl" alt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01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0F6C7F3-7EF5-4D42-816B-4CE20F0B9D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80" t="20513" r="1612" b="21564"/>
          <a:stretch/>
        </p:blipFill>
        <p:spPr>
          <a:xfrm>
            <a:off x="180474" y="1299411"/>
            <a:ext cx="11815010" cy="39704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1AEF622-A394-4779-BF7A-7AEF5C1F8FF5}"/>
              </a:ext>
            </a:extLst>
          </p:cNvPr>
          <p:cNvSpPr txBox="1"/>
          <p:nvPr/>
        </p:nvSpPr>
        <p:spPr>
          <a:xfrm>
            <a:off x="380010" y="522514"/>
            <a:ext cx="55315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highlight>
                  <a:srgbClr val="FFFF00"/>
                </a:highlight>
              </a:rPr>
              <a:t>Task 4 </a:t>
            </a:r>
            <a:r>
              <a:rPr lang="en-GB" sz="3200" dirty="0"/>
              <a:t>Revise vocab and phrases</a:t>
            </a:r>
          </a:p>
        </p:txBody>
      </p:sp>
    </p:spTree>
    <p:extLst>
      <p:ext uri="{BB962C8B-B14F-4D97-AF65-F5344CB8AC3E}">
        <p14:creationId xmlns:p14="http://schemas.microsoft.com/office/powerpoint/2010/main" val="2598476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4"/>
          <p:cNvSpPr txBox="1">
            <a:spLocks noChangeArrowheads="1"/>
          </p:cNvSpPr>
          <p:nvPr/>
        </p:nvSpPr>
        <p:spPr bwMode="auto">
          <a:xfrm>
            <a:off x="1919289" y="333376"/>
            <a:ext cx="8569325" cy="3140075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en-US" sz="2200" b="1" dirty="0" err="1"/>
              <a:t>Hola</a:t>
            </a:r>
            <a:r>
              <a:rPr lang="fr-FR" altLang="en-US" sz="2200" b="1" dirty="0"/>
              <a:t>, Me </a:t>
            </a:r>
            <a:r>
              <a:rPr lang="fr-FR" altLang="en-US" sz="2200" b="1" dirty="0" err="1"/>
              <a:t>llamo</a:t>
            </a:r>
            <a:r>
              <a:rPr lang="fr-FR" altLang="en-US" sz="2200" b="1" dirty="0"/>
              <a:t> Antonio. Vivo en </a:t>
            </a:r>
            <a:r>
              <a:rPr lang="fr-FR" altLang="en-US" sz="2200" b="1" dirty="0" err="1"/>
              <a:t>Notting</a:t>
            </a:r>
            <a:r>
              <a:rPr lang="fr-FR" altLang="en-US" sz="2200" b="1" dirty="0"/>
              <a:t> Hill, que </a:t>
            </a:r>
            <a:r>
              <a:rPr lang="fr-FR" altLang="en-US" sz="2200" b="1" dirty="0" err="1"/>
              <a:t>está</a:t>
            </a:r>
            <a:r>
              <a:rPr lang="fr-FR" altLang="en-US" sz="2200" b="1" dirty="0"/>
              <a:t> </a:t>
            </a:r>
            <a:r>
              <a:rPr lang="fr-FR" altLang="en-US" sz="2200" b="1" dirty="0" err="1"/>
              <a:t>cerca</a:t>
            </a:r>
            <a:r>
              <a:rPr lang="fr-FR" altLang="en-US" sz="2200" b="1" dirty="0"/>
              <a:t> </a:t>
            </a:r>
            <a:r>
              <a:rPr lang="fr-FR" altLang="en-US" sz="2200" b="1" dirty="0" err="1"/>
              <a:t>del</a:t>
            </a:r>
            <a:r>
              <a:rPr lang="fr-FR" altLang="en-US" sz="2200" b="1" dirty="0"/>
              <a:t> </a:t>
            </a:r>
            <a:r>
              <a:rPr lang="fr-FR" altLang="en-US" sz="2200" b="1" dirty="0" err="1"/>
              <a:t>centro</a:t>
            </a:r>
            <a:r>
              <a:rPr lang="fr-FR" altLang="en-US" sz="2200" b="1" dirty="0"/>
              <a:t> de Londres. </a:t>
            </a:r>
            <a:r>
              <a:rPr lang="fr-FR" altLang="en-US" sz="2200" b="1" dirty="0" err="1"/>
              <a:t>Pienso</a:t>
            </a:r>
            <a:r>
              <a:rPr lang="fr-FR" altLang="en-US" sz="2200" b="1" dirty="0"/>
              <a:t> que mi </a:t>
            </a:r>
            <a:r>
              <a:rPr lang="fr-FR" altLang="en-US" sz="2200" b="1" dirty="0" err="1"/>
              <a:t>barrio</a:t>
            </a:r>
            <a:r>
              <a:rPr lang="fr-FR" altLang="en-US" sz="2200" b="1" dirty="0"/>
              <a:t> es </a:t>
            </a:r>
            <a:r>
              <a:rPr lang="fr-FR" altLang="en-US" sz="2200" b="1" dirty="0" err="1"/>
              <a:t>muy</a:t>
            </a:r>
            <a:r>
              <a:rPr lang="fr-FR" altLang="en-US" sz="2200" b="1" dirty="0"/>
              <a:t> </a:t>
            </a:r>
            <a:r>
              <a:rPr lang="fr-FR" altLang="en-US" sz="2200" b="1" dirty="0" err="1"/>
              <a:t>comercial</a:t>
            </a:r>
            <a:r>
              <a:rPr lang="fr-FR" altLang="en-US" sz="2200" b="1" dirty="0"/>
              <a:t> porque </a:t>
            </a:r>
            <a:r>
              <a:rPr lang="fr-FR" altLang="en-US" sz="2200" b="1" dirty="0" err="1"/>
              <a:t>hay</a:t>
            </a:r>
            <a:r>
              <a:rPr lang="fr-FR" altLang="en-US" sz="2200" b="1" dirty="0"/>
              <a:t> muchas </a:t>
            </a:r>
            <a:r>
              <a:rPr lang="fr-FR" altLang="en-US" sz="2200" b="1" dirty="0" err="1"/>
              <a:t>tiendas</a:t>
            </a:r>
            <a:r>
              <a:rPr lang="fr-FR" altLang="en-US" sz="2200" b="1" dirty="0"/>
              <a:t>, bancos y </a:t>
            </a:r>
            <a:r>
              <a:rPr lang="fr-FR" altLang="en-US" sz="2200" b="1" dirty="0" err="1"/>
              <a:t>restaurantes</a:t>
            </a:r>
            <a:r>
              <a:rPr lang="fr-FR" altLang="en-US" sz="2200" b="1" dirty="0"/>
              <a:t>. </a:t>
            </a:r>
            <a:r>
              <a:rPr lang="fr-FR" altLang="en-US" sz="2200" b="1" dirty="0" err="1"/>
              <a:t>Diría</a:t>
            </a:r>
            <a:r>
              <a:rPr lang="fr-FR" altLang="en-US" sz="2200" b="1" dirty="0"/>
              <a:t> que mi </a:t>
            </a:r>
            <a:r>
              <a:rPr lang="fr-FR" altLang="en-US" sz="2200" b="1" dirty="0" err="1"/>
              <a:t>barrio</a:t>
            </a:r>
            <a:r>
              <a:rPr lang="fr-FR" altLang="en-US" sz="2200" b="1" dirty="0"/>
              <a:t> es </a:t>
            </a:r>
            <a:r>
              <a:rPr lang="fr-FR" altLang="en-US" sz="2200" b="1" dirty="0" err="1"/>
              <a:t>turístico</a:t>
            </a:r>
            <a:r>
              <a:rPr lang="fr-FR" altLang="en-US" sz="2200" b="1" dirty="0"/>
              <a:t> porque es </a:t>
            </a:r>
            <a:r>
              <a:rPr lang="fr-FR" altLang="en-US" sz="2200" b="1" dirty="0" err="1"/>
              <a:t>popular</a:t>
            </a:r>
            <a:r>
              <a:rPr lang="fr-FR" altLang="en-US" sz="2200" b="1" dirty="0"/>
              <a:t> con los turistas. </a:t>
            </a:r>
          </a:p>
          <a:p>
            <a:pPr eaLnBrk="1" hangingPunct="1"/>
            <a:endParaRPr lang="fr-FR" altLang="en-US" sz="2200" b="1" dirty="0">
              <a:solidFill>
                <a:schemeClr val="accent2"/>
              </a:solidFill>
            </a:endParaRPr>
          </a:p>
          <a:p>
            <a:pPr eaLnBrk="1" hangingPunct="1"/>
            <a:r>
              <a:rPr lang="fr-FR" altLang="en-US" sz="2200" b="1" dirty="0"/>
              <a:t>Me </a:t>
            </a:r>
            <a:r>
              <a:rPr lang="fr-FR" altLang="en-US" sz="2200" b="1" dirty="0" err="1"/>
              <a:t>gusta</a:t>
            </a:r>
            <a:r>
              <a:rPr lang="fr-FR" altLang="en-US" sz="2200" b="1" dirty="0"/>
              <a:t> mi </a:t>
            </a:r>
            <a:r>
              <a:rPr lang="fr-FR" altLang="en-US" sz="2200" b="1" dirty="0" err="1"/>
              <a:t>barrio</a:t>
            </a:r>
            <a:r>
              <a:rPr lang="fr-FR" altLang="en-US" sz="2200" b="1" dirty="0"/>
              <a:t> porque </a:t>
            </a:r>
            <a:r>
              <a:rPr lang="fr-FR" altLang="en-US" sz="2200" b="1" dirty="0" err="1"/>
              <a:t>hay</a:t>
            </a:r>
            <a:r>
              <a:rPr lang="fr-FR" altLang="en-US" sz="2200" b="1" dirty="0"/>
              <a:t> </a:t>
            </a:r>
            <a:r>
              <a:rPr lang="fr-FR" altLang="en-US" sz="2200" b="1" dirty="0" err="1"/>
              <a:t>mucho</a:t>
            </a:r>
            <a:r>
              <a:rPr lang="fr-FR" altLang="en-US" sz="2200" b="1" dirty="0"/>
              <a:t> que ver y que </a:t>
            </a:r>
            <a:r>
              <a:rPr lang="fr-FR" altLang="en-US" sz="2200" b="1" dirty="0" err="1"/>
              <a:t>hacer</a:t>
            </a:r>
            <a:r>
              <a:rPr lang="fr-FR" altLang="en-US" sz="2200" b="1" dirty="0"/>
              <a:t>, </a:t>
            </a:r>
            <a:r>
              <a:rPr lang="fr-FR" altLang="en-US" sz="2200" b="1" dirty="0" err="1"/>
              <a:t>por</a:t>
            </a:r>
            <a:r>
              <a:rPr lang="fr-FR" altLang="en-US" sz="2200" b="1" dirty="0"/>
              <a:t> </a:t>
            </a:r>
            <a:r>
              <a:rPr lang="fr-FR" altLang="en-US" sz="2200" b="1" dirty="0" err="1"/>
              <a:t>ejemplo</a:t>
            </a:r>
            <a:r>
              <a:rPr lang="fr-FR" altLang="en-US" sz="2200" b="1" dirty="0"/>
              <a:t>, </a:t>
            </a:r>
            <a:r>
              <a:rPr lang="fr-FR" altLang="en-US" sz="2200" b="1" dirty="0" err="1"/>
              <a:t>hay</a:t>
            </a:r>
            <a:r>
              <a:rPr lang="fr-FR" altLang="en-US" sz="2200" b="1" dirty="0"/>
              <a:t> </a:t>
            </a:r>
            <a:r>
              <a:rPr lang="fr-FR" altLang="en-US" sz="2200" b="1" dirty="0" err="1"/>
              <a:t>muchos</a:t>
            </a:r>
            <a:r>
              <a:rPr lang="fr-FR" altLang="en-US" sz="2200" b="1" dirty="0"/>
              <a:t> </a:t>
            </a:r>
            <a:r>
              <a:rPr lang="fr-FR" altLang="en-US" sz="2200" b="1" dirty="0" err="1"/>
              <a:t>restaurantes</a:t>
            </a:r>
            <a:r>
              <a:rPr lang="fr-FR" altLang="en-US" sz="2200" b="1" dirty="0"/>
              <a:t> y </a:t>
            </a:r>
            <a:r>
              <a:rPr lang="fr-FR" altLang="en-US" sz="2200" b="1" dirty="0" err="1"/>
              <a:t>bares</a:t>
            </a:r>
            <a:r>
              <a:rPr lang="fr-FR" altLang="en-US" sz="2200" b="1" dirty="0"/>
              <a:t> </a:t>
            </a:r>
            <a:r>
              <a:rPr lang="fr-FR" altLang="en-US" sz="2200" b="1" dirty="0" err="1"/>
              <a:t>donde</a:t>
            </a:r>
            <a:r>
              <a:rPr lang="fr-FR" altLang="en-US" sz="2200" b="1" dirty="0"/>
              <a:t> </a:t>
            </a:r>
            <a:r>
              <a:rPr lang="fr-FR" altLang="en-US" sz="2200" b="1" dirty="0" err="1"/>
              <a:t>puedes</a:t>
            </a:r>
            <a:r>
              <a:rPr lang="fr-FR" altLang="en-US" sz="2200" b="1" dirty="0"/>
              <a:t> </a:t>
            </a:r>
            <a:r>
              <a:rPr lang="fr-FR" altLang="en-US" sz="2200" b="1" dirty="0" err="1"/>
              <a:t>comer</a:t>
            </a:r>
            <a:r>
              <a:rPr lang="fr-FR" altLang="en-US" sz="2200" b="1" dirty="0"/>
              <a:t>, </a:t>
            </a:r>
            <a:r>
              <a:rPr lang="fr-FR" altLang="en-US" sz="2200" b="1" dirty="0" err="1"/>
              <a:t>también</a:t>
            </a:r>
            <a:r>
              <a:rPr lang="fr-FR" altLang="en-US" sz="2200" b="1" dirty="0"/>
              <a:t> </a:t>
            </a:r>
            <a:r>
              <a:rPr lang="fr-FR" altLang="en-US" sz="2200" b="1" dirty="0" err="1"/>
              <a:t>hay</a:t>
            </a:r>
            <a:r>
              <a:rPr lang="fr-FR" altLang="en-US" sz="2200" b="1" dirty="0"/>
              <a:t> </a:t>
            </a:r>
            <a:r>
              <a:rPr lang="fr-FR" altLang="en-US" sz="2200" b="1" dirty="0" err="1"/>
              <a:t>cines</a:t>
            </a:r>
            <a:r>
              <a:rPr lang="fr-FR" altLang="en-US" sz="2200" b="1" dirty="0"/>
              <a:t> </a:t>
            </a:r>
            <a:r>
              <a:rPr lang="fr-FR" altLang="en-US" sz="2200" b="1" dirty="0" err="1"/>
              <a:t>donde</a:t>
            </a:r>
            <a:r>
              <a:rPr lang="fr-FR" altLang="en-US" sz="2200" b="1" dirty="0"/>
              <a:t> </a:t>
            </a:r>
            <a:r>
              <a:rPr lang="fr-FR" altLang="en-US" sz="2200" b="1" dirty="0" err="1"/>
              <a:t>puedes</a:t>
            </a:r>
            <a:r>
              <a:rPr lang="fr-FR" altLang="en-US" sz="2200" b="1" dirty="0"/>
              <a:t> ver </a:t>
            </a:r>
            <a:r>
              <a:rPr lang="fr-FR" altLang="en-US" sz="2200" b="1" dirty="0" err="1"/>
              <a:t>películas</a:t>
            </a:r>
            <a:r>
              <a:rPr lang="fr-FR" altLang="en-US" sz="2200" b="1" dirty="0"/>
              <a:t> y </a:t>
            </a:r>
            <a:r>
              <a:rPr lang="fr-FR" altLang="en-US" sz="2200" b="1" dirty="0" err="1"/>
              <a:t>hay</a:t>
            </a:r>
            <a:r>
              <a:rPr lang="fr-FR" altLang="en-US" sz="2200" b="1" dirty="0"/>
              <a:t> un </a:t>
            </a:r>
            <a:r>
              <a:rPr lang="fr-FR" altLang="en-US" sz="2200" b="1" dirty="0" err="1"/>
              <a:t>mercado</a:t>
            </a:r>
            <a:r>
              <a:rPr lang="fr-FR" altLang="en-US" sz="2200" b="1" dirty="0"/>
              <a:t> </a:t>
            </a:r>
            <a:r>
              <a:rPr lang="fr-FR" altLang="en-US" sz="2200" b="1" dirty="0" err="1"/>
              <a:t>donde</a:t>
            </a:r>
            <a:r>
              <a:rPr lang="fr-FR" altLang="en-US" sz="2200" b="1" dirty="0"/>
              <a:t> </a:t>
            </a:r>
            <a:r>
              <a:rPr lang="fr-FR" altLang="en-US" sz="2200" b="1" dirty="0" err="1"/>
              <a:t>puedes</a:t>
            </a:r>
            <a:r>
              <a:rPr lang="fr-FR" altLang="en-US" sz="2200" b="1" dirty="0"/>
              <a:t> </a:t>
            </a:r>
            <a:r>
              <a:rPr lang="fr-FR" altLang="en-US" sz="2200" b="1" dirty="0" err="1"/>
              <a:t>comprar</a:t>
            </a:r>
            <a:r>
              <a:rPr lang="fr-FR" altLang="en-US" sz="2200" b="1" dirty="0"/>
              <a:t> </a:t>
            </a:r>
            <a:r>
              <a:rPr lang="fr-FR" altLang="en-US" sz="2200" b="1" dirty="0" err="1"/>
              <a:t>ropa</a:t>
            </a:r>
            <a:r>
              <a:rPr lang="fr-FR" altLang="en-US" sz="2200" b="1" dirty="0"/>
              <a:t>. </a:t>
            </a:r>
          </a:p>
        </p:txBody>
      </p:sp>
      <p:sp>
        <p:nvSpPr>
          <p:cNvPr id="54275" name="TextBox 4"/>
          <p:cNvSpPr txBox="1">
            <a:spLocks noChangeArrowheads="1"/>
          </p:cNvSpPr>
          <p:nvPr/>
        </p:nvSpPr>
        <p:spPr bwMode="auto">
          <a:xfrm>
            <a:off x="4987020" y="3987085"/>
            <a:ext cx="7139172" cy="1446550"/>
          </a:xfrm>
          <a:prstGeom prst="rect">
            <a:avLst/>
          </a:pr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AutoNum type="arabicPeriod"/>
            </a:pPr>
            <a:r>
              <a:rPr lang="en-GB" altLang="en-US" sz="2200" dirty="0"/>
              <a:t>Hay mucho que </a:t>
            </a:r>
            <a:r>
              <a:rPr lang="en-GB" altLang="en-US" sz="2200" dirty="0" err="1"/>
              <a:t>ver</a:t>
            </a:r>
            <a:r>
              <a:rPr lang="en-GB" altLang="en-US" sz="2200" dirty="0"/>
              <a:t> =there is a lot to see</a:t>
            </a:r>
          </a:p>
          <a:p>
            <a:pPr eaLnBrk="1" hangingPunct="1">
              <a:buFont typeface="Arial" panose="020B0604020202020204" pitchFamily="34" charset="0"/>
              <a:buAutoNum type="arabicPeriod"/>
            </a:pPr>
            <a:r>
              <a:rPr lang="en-GB" altLang="en-US" sz="2200" dirty="0"/>
              <a:t>Hay mucho que </a:t>
            </a:r>
            <a:r>
              <a:rPr lang="en-GB" altLang="en-US" sz="2200" dirty="0" err="1"/>
              <a:t>hacer</a:t>
            </a:r>
            <a:r>
              <a:rPr lang="en-GB" altLang="en-US" sz="2200" dirty="0"/>
              <a:t>= there is a lot to do</a:t>
            </a:r>
          </a:p>
          <a:p>
            <a:pPr eaLnBrk="1" hangingPunct="1">
              <a:buFont typeface="Arial" panose="020B0604020202020204" pitchFamily="34" charset="0"/>
              <a:buAutoNum type="arabicPeriod"/>
            </a:pPr>
            <a:r>
              <a:rPr lang="en-GB" altLang="en-US" sz="2200" dirty="0" err="1"/>
              <a:t>Donde</a:t>
            </a:r>
            <a:r>
              <a:rPr lang="en-GB" altLang="en-US" sz="2200" dirty="0"/>
              <a:t> </a:t>
            </a:r>
            <a:r>
              <a:rPr lang="en-GB" altLang="en-US" sz="2200" dirty="0" err="1"/>
              <a:t>puedes</a:t>
            </a:r>
            <a:r>
              <a:rPr lang="en-GB" altLang="en-US" sz="2200" dirty="0"/>
              <a:t> = where you can</a:t>
            </a:r>
          </a:p>
          <a:p>
            <a:pPr eaLnBrk="1" hangingPunct="1">
              <a:buFont typeface="Arial" panose="020B0604020202020204" pitchFamily="34" charset="0"/>
              <a:buAutoNum type="arabicPeriod"/>
            </a:pPr>
            <a:r>
              <a:rPr lang="en-GB" altLang="en-US" sz="2200" dirty="0" err="1"/>
              <a:t>Comprar</a:t>
            </a:r>
            <a:r>
              <a:rPr lang="en-GB" altLang="en-US" sz="2200" dirty="0"/>
              <a:t> </a:t>
            </a:r>
            <a:r>
              <a:rPr lang="en-GB" altLang="en-US" sz="2200" dirty="0" err="1"/>
              <a:t>ropa</a:t>
            </a:r>
            <a:r>
              <a:rPr lang="en-GB" altLang="en-US" sz="2200" dirty="0"/>
              <a:t> = to buy clothes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3831" y="3648323"/>
            <a:ext cx="4429125" cy="21240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  <a:defRPr/>
            </a:pPr>
            <a:r>
              <a:rPr lang="en-GB" sz="2200" dirty="0">
                <a:latin typeface="Arial" charset="0"/>
                <a:cs typeface="Arial" charset="0"/>
              </a:rPr>
              <a:t>Where is Notting Hill?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GB" sz="2200" dirty="0">
                <a:latin typeface="Arial" charset="0"/>
                <a:cs typeface="Arial" charset="0"/>
              </a:rPr>
              <a:t>What does he think about his neighbourhood? Why?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GB" sz="2200" dirty="0">
                <a:latin typeface="Arial" charset="0"/>
                <a:cs typeface="Arial" charset="0"/>
              </a:rPr>
              <a:t>What things are there in Notting Hill?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GB" sz="2200" dirty="0">
                <a:latin typeface="Arial" charset="0"/>
                <a:cs typeface="Arial" charset="0"/>
              </a:rPr>
              <a:t>What can you do there?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344158-9B25-46D8-9136-1BFAC4EEED0E}"/>
              </a:ext>
            </a:extLst>
          </p:cNvPr>
          <p:cNvSpPr txBox="1"/>
          <p:nvPr/>
        </p:nvSpPr>
        <p:spPr>
          <a:xfrm>
            <a:off x="313831" y="333376"/>
            <a:ext cx="16289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highlight>
                  <a:srgbClr val="FFFF00"/>
                </a:highlight>
              </a:rPr>
              <a:t>Task 5</a:t>
            </a:r>
          </a:p>
          <a:p>
            <a:r>
              <a:rPr lang="en-GB" dirty="0"/>
              <a:t>Read the text </a:t>
            </a:r>
          </a:p>
          <a:p>
            <a:r>
              <a:rPr lang="en-GB" dirty="0"/>
              <a:t>and answer 1-4</a:t>
            </a:r>
          </a:p>
        </p:txBody>
      </p:sp>
    </p:spTree>
    <p:extLst>
      <p:ext uri="{BB962C8B-B14F-4D97-AF65-F5344CB8AC3E}">
        <p14:creationId xmlns:p14="http://schemas.microsoft.com/office/powerpoint/2010/main" val="2600246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4"/>
          <p:cNvSpPr txBox="1">
            <a:spLocks noChangeArrowheads="1"/>
          </p:cNvSpPr>
          <p:nvPr/>
        </p:nvSpPr>
        <p:spPr bwMode="auto">
          <a:xfrm>
            <a:off x="1919289" y="333376"/>
            <a:ext cx="8569325" cy="3140075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en-US" sz="2200" b="1" dirty="0" err="1"/>
              <a:t>Hola</a:t>
            </a:r>
            <a:r>
              <a:rPr lang="fr-FR" altLang="en-US" sz="2200" b="1" dirty="0"/>
              <a:t>, Me </a:t>
            </a:r>
            <a:r>
              <a:rPr lang="fr-FR" altLang="en-US" sz="2200" b="1" dirty="0" err="1"/>
              <a:t>llamo</a:t>
            </a:r>
            <a:r>
              <a:rPr lang="fr-FR" altLang="en-US" sz="2200" b="1" dirty="0"/>
              <a:t> Antonio. Vivo en </a:t>
            </a:r>
            <a:r>
              <a:rPr lang="fr-FR" altLang="en-US" sz="2200" b="1" dirty="0" err="1"/>
              <a:t>Notting</a:t>
            </a:r>
            <a:r>
              <a:rPr lang="fr-FR" altLang="en-US" sz="2200" b="1" dirty="0"/>
              <a:t> Hill, que </a:t>
            </a:r>
            <a:r>
              <a:rPr lang="fr-FR" altLang="en-US" sz="2200" b="1" dirty="0" err="1"/>
              <a:t>está</a:t>
            </a:r>
            <a:r>
              <a:rPr lang="fr-FR" altLang="en-US" sz="2200" b="1" dirty="0"/>
              <a:t> </a:t>
            </a:r>
            <a:r>
              <a:rPr lang="fr-FR" altLang="en-US" sz="2200" b="1" dirty="0" err="1"/>
              <a:t>cerca</a:t>
            </a:r>
            <a:r>
              <a:rPr lang="fr-FR" altLang="en-US" sz="2200" b="1" dirty="0"/>
              <a:t> </a:t>
            </a:r>
            <a:r>
              <a:rPr lang="fr-FR" altLang="en-US" sz="2200" b="1" dirty="0" err="1"/>
              <a:t>del</a:t>
            </a:r>
            <a:r>
              <a:rPr lang="fr-FR" altLang="en-US" sz="2200" b="1" dirty="0"/>
              <a:t> </a:t>
            </a:r>
            <a:r>
              <a:rPr lang="fr-FR" altLang="en-US" sz="2200" b="1" dirty="0" err="1"/>
              <a:t>centro</a:t>
            </a:r>
            <a:r>
              <a:rPr lang="fr-FR" altLang="en-US" sz="2200" b="1" dirty="0"/>
              <a:t> de Londres. </a:t>
            </a:r>
            <a:r>
              <a:rPr lang="fr-FR" altLang="en-US" sz="2200" b="1" dirty="0" err="1"/>
              <a:t>Pienso</a:t>
            </a:r>
            <a:r>
              <a:rPr lang="fr-FR" altLang="en-US" sz="2200" b="1" dirty="0"/>
              <a:t> que mi </a:t>
            </a:r>
            <a:r>
              <a:rPr lang="fr-FR" altLang="en-US" sz="2200" b="1" dirty="0" err="1"/>
              <a:t>barrio</a:t>
            </a:r>
            <a:r>
              <a:rPr lang="fr-FR" altLang="en-US" sz="2200" b="1" dirty="0"/>
              <a:t> es </a:t>
            </a:r>
            <a:r>
              <a:rPr lang="fr-FR" altLang="en-US" sz="2200" b="1" dirty="0" err="1"/>
              <a:t>muy</a:t>
            </a:r>
            <a:r>
              <a:rPr lang="fr-FR" altLang="en-US" sz="2200" b="1" dirty="0"/>
              <a:t> </a:t>
            </a:r>
            <a:r>
              <a:rPr lang="fr-FR" altLang="en-US" sz="2200" b="1" dirty="0" err="1"/>
              <a:t>comercial</a:t>
            </a:r>
            <a:r>
              <a:rPr lang="fr-FR" altLang="en-US" sz="2200" b="1" dirty="0"/>
              <a:t> porque </a:t>
            </a:r>
            <a:r>
              <a:rPr lang="fr-FR" altLang="en-US" sz="2200" b="1" dirty="0" err="1"/>
              <a:t>hay</a:t>
            </a:r>
            <a:r>
              <a:rPr lang="fr-FR" altLang="en-US" sz="2200" b="1" dirty="0"/>
              <a:t> muchas </a:t>
            </a:r>
            <a:r>
              <a:rPr lang="fr-FR" altLang="en-US" sz="2200" b="1" dirty="0" err="1"/>
              <a:t>tiendas</a:t>
            </a:r>
            <a:r>
              <a:rPr lang="fr-FR" altLang="en-US" sz="2200" b="1" dirty="0"/>
              <a:t>, bancos y </a:t>
            </a:r>
            <a:r>
              <a:rPr lang="fr-FR" altLang="en-US" sz="2200" b="1" dirty="0" err="1"/>
              <a:t>restaurantes</a:t>
            </a:r>
            <a:r>
              <a:rPr lang="fr-FR" altLang="en-US" sz="2200" b="1" dirty="0"/>
              <a:t>. </a:t>
            </a:r>
            <a:r>
              <a:rPr lang="fr-FR" altLang="en-US" sz="2200" b="1" dirty="0" err="1"/>
              <a:t>Diría</a:t>
            </a:r>
            <a:r>
              <a:rPr lang="fr-FR" altLang="en-US" sz="2200" b="1" dirty="0"/>
              <a:t> que mi </a:t>
            </a:r>
            <a:r>
              <a:rPr lang="fr-FR" altLang="en-US" sz="2200" b="1" dirty="0" err="1"/>
              <a:t>barrio</a:t>
            </a:r>
            <a:r>
              <a:rPr lang="fr-FR" altLang="en-US" sz="2200" b="1" dirty="0"/>
              <a:t> es </a:t>
            </a:r>
            <a:r>
              <a:rPr lang="fr-FR" altLang="en-US" sz="2200" b="1" dirty="0" err="1"/>
              <a:t>turístico</a:t>
            </a:r>
            <a:r>
              <a:rPr lang="fr-FR" altLang="en-US" sz="2200" b="1" dirty="0"/>
              <a:t> porque es </a:t>
            </a:r>
            <a:r>
              <a:rPr lang="fr-FR" altLang="en-US" sz="2200" b="1" dirty="0" err="1"/>
              <a:t>popular</a:t>
            </a:r>
            <a:r>
              <a:rPr lang="fr-FR" altLang="en-US" sz="2200" b="1" dirty="0"/>
              <a:t> con los turistas. </a:t>
            </a:r>
          </a:p>
          <a:p>
            <a:pPr eaLnBrk="1" hangingPunct="1"/>
            <a:endParaRPr lang="fr-FR" altLang="en-US" sz="2200" b="1" dirty="0">
              <a:solidFill>
                <a:schemeClr val="accent2"/>
              </a:solidFill>
            </a:endParaRPr>
          </a:p>
          <a:p>
            <a:pPr eaLnBrk="1" hangingPunct="1"/>
            <a:r>
              <a:rPr lang="fr-FR" altLang="en-US" sz="2200" b="1" dirty="0"/>
              <a:t>Me </a:t>
            </a:r>
            <a:r>
              <a:rPr lang="fr-FR" altLang="en-US" sz="2200" b="1" dirty="0" err="1"/>
              <a:t>gusta</a:t>
            </a:r>
            <a:r>
              <a:rPr lang="fr-FR" altLang="en-US" sz="2200" b="1" dirty="0"/>
              <a:t> mi </a:t>
            </a:r>
            <a:r>
              <a:rPr lang="fr-FR" altLang="en-US" sz="2200" b="1" dirty="0" err="1"/>
              <a:t>barrio</a:t>
            </a:r>
            <a:r>
              <a:rPr lang="fr-FR" altLang="en-US" sz="2200" b="1" dirty="0"/>
              <a:t> porque </a:t>
            </a:r>
            <a:r>
              <a:rPr lang="fr-FR" altLang="en-US" sz="2200" b="1" dirty="0" err="1"/>
              <a:t>hay</a:t>
            </a:r>
            <a:r>
              <a:rPr lang="fr-FR" altLang="en-US" sz="2200" b="1" dirty="0"/>
              <a:t> </a:t>
            </a:r>
            <a:r>
              <a:rPr lang="fr-FR" altLang="en-US" sz="2200" b="1" dirty="0" err="1"/>
              <a:t>mucho</a:t>
            </a:r>
            <a:r>
              <a:rPr lang="fr-FR" altLang="en-US" sz="2200" b="1" dirty="0"/>
              <a:t> que ver y que </a:t>
            </a:r>
            <a:r>
              <a:rPr lang="fr-FR" altLang="en-US" sz="2200" b="1" dirty="0" err="1"/>
              <a:t>hacer</a:t>
            </a:r>
            <a:r>
              <a:rPr lang="fr-FR" altLang="en-US" sz="2200" b="1" dirty="0"/>
              <a:t>, </a:t>
            </a:r>
            <a:r>
              <a:rPr lang="fr-FR" altLang="en-US" sz="2200" b="1" dirty="0" err="1"/>
              <a:t>por</a:t>
            </a:r>
            <a:r>
              <a:rPr lang="fr-FR" altLang="en-US" sz="2200" b="1" dirty="0"/>
              <a:t> </a:t>
            </a:r>
            <a:r>
              <a:rPr lang="fr-FR" altLang="en-US" sz="2200" b="1" dirty="0" err="1"/>
              <a:t>ejemplo</a:t>
            </a:r>
            <a:r>
              <a:rPr lang="fr-FR" altLang="en-US" sz="2200" b="1" dirty="0"/>
              <a:t>, </a:t>
            </a:r>
            <a:r>
              <a:rPr lang="fr-FR" altLang="en-US" sz="2200" b="1" dirty="0" err="1"/>
              <a:t>hay</a:t>
            </a:r>
            <a:r>
              <a:rPr lang="fr-FR" altLang="en-US" sz="2200" b="1" dirty="0"/>
              <a:t> </a:t>
            </a:r>
            <a:r>
              <a:rPr lang="fr-FR" altLang="en-US" sz="2200" b="1" dirty="0" err="1"/>
              <a:t>muchos</a:t>
            </a:r>
            <a:r>
              <a:rPr lang="fr-FR" altLang="en-US" sz="2200" b="1" dirty="0"/>
              <a:t> </a:t>
            </a:r>
            <a:r>
              <a:rPr lang="fr-FR" altLang="en-US" sz="2200" b="1" dirty="0" err="1"/>
              <a:t>restaurantes</a:t>
            </a:r>
            <a:r>
              <a:rPr lang="fr-FR" altLang="en-US" sz="2200" b="1" dirty="0"/>
              <a:t> y </a:t>
            </a:r>
            <a:r>
              <a:rPr lang="fr-FR" altLang="en-US" sz="2200" b="1" dirty="0" err="1"/>
              <a:t>bares</a:t>
            </a:r>
            <a:r>
              <a:rPr lang="fr-FR" altLang="en-US" sz="2200" b="1" dirty="0"/>
              <a:t> </a:t>
            </a:r>
            <a:r>
              <a:rPr lang="fr-FR" altLang="en-US" sz="2200" b="1" dirty="0" err="1"/>
              <a:t>donde</a:t>
            </a:r>
            <a:r>
              <a:rPr lang="fr-FR" altLang="en-US" sz="2200" b="1" dirty="0"/>
              <a:t> </a:t>
            </a:r>
            <a:r>
              <a:rPr lang="fr-FR" altLang="en-US" sz="2200" b="1" dirty="0" err="1"/>
              <a:t>puedes</a:t>
            </a:r>
            <a:r>
              <a:rPr lang="fr-FR" altLang="en-US" sz="2200" b="1" dirty="0"/>
              <a:t> </a:t>
            </a:r>
            <a:r>
              <a:rPr lang="fr-FR" altLang="en-US" sz="2200" b="1" dirty="0" err="1"/>
              <a:t>comer</a:t>
            </a:r>
            <a:r>
              <a:rPr lang="fr-FR" altLang="en-US" sz="2200" b="1" dirty="0"/>
              <a:t>, </a:t>
            </a:r>
            <a:r>
              <a:rPr lang="fr-FR" altLang="en-US" sz="2200" b="1" dirty="0" err="1"/>
              <a:t>también</a:t>
            </a:r>
            <a:r>
              <a:rPr lang="fr-FR" altLang="en-US" sz="2200" b="1" dirty="0"/>
              <a:t> </a:t>
            </a:r>
            <a:r>
              <a:rPr lang="fr-FR" altLang="en-US" sz="2200" b="1" dirty="0" err="1"/>
              <a:t>hay</a:t>
            </a:r>
            <a:r>
              <a:rPr lang="fr-FR" altLang="en-US" sz="2200" b="1" dirty="0"/>
              <a:t> </a:t>
            </a:r>
            <a:r>
              <a:rPr lang="fr-FR" altLang="en-US" sz="2200" b="1" dirty="0" err="1"/>
              <a:t>cines</a:t>
            </a:r>
            <a:r>
              <a:rPr lang="fr-FR" altLang="en-US" sz="2200" b="1" dirty="0"/>
              <a:t> </a:t>
            </a:r>
            <a:r>
              <a:rPr lang="fr-FR" altLang="en-US" sz="2200" b="1" dirty="0" err="1"/>
              <a:t>donde</a:t>
            </a:r>
            <a:r>
              <a:rPr lang="fr-FR" altLang="en-US" sz="2200" b="1" dirty="0"/>
              <a:t> </a:t>
            </a:r>
            <a:r>
              <a:rPr lang="fr-FR" altLang="en-US" sz="2200" b="1" dirty="0" err="1"/>
              <a:t>puedes</a:t>
            </a:r>
            <a:r>
              <a:rPr lang="fr-FR" altLang="en-US" sz="2200" b="1" dirty="0"/>
              <a:t> ver </a:t>
            </a:r>
            <a:r>
              <a:rPr lang="fr-FR" altLang="en-US" sz="2200" b="1" dirty="0" err="1"/>
              <a:t>películas</a:t>
            </a:r>
            <a:r>
              <a:rPr lang="fr-FR" altLang="en-US" sz="2200" b="1" dirty="0"/>
              <a:t> y </a:t>
            </a:r>
            <a:r>
              <a:rPr lang="fr-FR" altLang="en-US" sz="2200" b="1" dirty="0" err="1"/>
              <a:t>hay</a:t>
            </a:r>
            <a:r>
              <a:rPr lang="fr-FR" altLang="en-US" sz="2200" b="1" dirty="0"/>
              <a:t> un </a:t>
            </a:r>
            <a:r>
              <a:rPr lang="fr-FR" altLang="en-US" sz="2200" b="1" dirty="0" err="1"/>
              <a:t>mercado</a:t>
            </a:r>
            <a:r>
              <a:rPr lang="fr-FR" altLang="en-US" sz="2200" b="1" dirty="0"/>
              <a:t> </a:t>
            </a:r>
            <a:r>
              <a:rPr lang="fr-FR" altLang="en-US" sz="2200" b="1" dirty="0" err="1"/>
              <a:t>donde</a:t>
            </a:r>
            <a:r>
              <a:rPr lang="fr-FR" altLang="en-US" sz="2200" b="1" dirty="0"/>
              <a:t> </a:t>
            </a:r>
            <a:r>
              <a:rPr lang="fr-FR" altLang="en-US" sz="2200" b="1" dirty="0" err="1"/>
              <a:t>puedes</a:t>
            </a:r>
            <a:r>
              <a:rPr lang="fr-FR" altLang="en-US" sz="2200" b="1" dirty="0"/>
              <a:t> </a:t>
            </a:r>
            <a:r>
              <a:rPr lang="fr-FR" altLang="en-US" sz="2200" b="1" dirty="0" err="1"/>
              <a:t>comprar</a:t>
            </a:r>
            <a:r>
              <a:rPr lang="fr-FR" altLang="en-US" sz="2200" b="1" dirty="0"/>
              <a:t> </a:t>
            </a:r>
            <a:r>
              <a:rPr lang="fr-FR" altLang="en-US" sz="2200" b="1" dirty="0" err="1"/>
              <a:t>ropa</a:t>
            </a:r>
            <a:r>
              <a:rPr lang="fr-FR" altLang="en-US" sz="2200" b="1" dirty="0"/>
              <a:t>. </a:t>
            </a:r>
          </a:p>
        </p:txBody>
      </p:sp>
      <p:sp>
        <p:nvSpPr>
          <p:cNvPr id="54275" name="TextBox 4"/>
          <p:cNvSpPr txBox="1">
            <a:spLocks noChangeArrowheads="1"/>
          </p:cNvSpPr>
          <p:nvPr/>
        </p:nvSpPr>
        <p:spPr bwMode="auto">
          <a:xfrm>
            <a:off x="4987020" y="3987085"/>
            <a:ext cx="7139172" cy="1785104"/>
          </a:xfrm>
          <a:prstGeom prst="rect">
            <a:avLst/>
          </a:pr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AutoNum type="arabicPeriod"/>
            </a:pPr>
            <a:r>
              <a:rPr lang="en-GB" altLang="en-US" sz="2200" b="1" dirty="0">
                <a:solidFill>
                  <a:srgbClr val="FF0000"/>
                </a:solidFill>
              </a:rPr>
              <a:t>Near the centre of London</a:t>
            </a:r>
          </a:p>
          <a:p>
            <a:pPr eaLnBrk="1" hangingPunct="1">
              <a:buFont typeface="Arial" panose="020B0604020202020204" pitchFamily="34" charset="0"/>
              <a:buAutoNum type="arabicPeriod"/>
            </a:pPr>
            <a:r>
              <a:rPr lang="en-GB" altLang="en-US" sz="2200" b="1" dirty="0">
                <a:solidFill>
                  <a:srgbClr val="FF0000"/>
                </a:solidFill>
              </a:rPr>
              <a:t>very commercial as there are lots of shops, banks, restaurants</a:t>
            </a:r>
          </a:p>
          <a:p>
            <a:pPr eaLnBrk="1" hangingPunct="1">
              <a:buFont typeface="Arial" panose="020B0604020202020204" pitchFamily="34" charset="0"/>
              <a:buAutoNum type="arabicPeriod"/>
            </a:pPr>
            <a:r>
              <a:rPr lang="en-GB" altLang="en-US" sz="2200" b="1" dirty="0">
                <a:solidFill>
                  <a:srgbClr val="FF0000"/>
                </a:solidFill>
              </a:rPr>
              <a:t>restaurants, bars, </a:t>
            </a:r>
            <a:r>
              <a:rPr lang="en-GB" altLang="en-US" sz="2200" b="1" dirty="0" err="1">
                <a:solidFill>
                  <a:srgbClr val="FF0000"/>
                </a:solidFill>
              </a:rPr>
              <a:t>cinemas,market</a:t>
            </a:r>
            <a:endParaRPr lang="en-GB" altLang="en-US" sz="2200" b="1" dirty="0">
              <a:solidFill>
                <a:srgbClr val="FF0000"/>
              </a:solidFill>
            </a:endParaRPr>
          </a:p>
          <a:p>
            <a:pPr eaLnBrk="1" hangingPunct="1">
              <a:buFont typeface="Arial" panose="020B0604020202020204" pitchFamily="34" charset="0"/>
              <a:buAutoNum type="arabicPeriod"/>
            </a:pPr>
            <a:r>
              <a:rPr lang="en-GB" altLang="en-US" sz="2200" b="1" dirty="0">
                <a:solidFill>
                  <a:srgbClr val="FF0000"/>
                </a:solidFill>
              </a:rPr>
              <a:t>eat, watch films, buy clothes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3831" y="3648323"/>
            <a:ext cx="4429125" cy="21240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  <a:defRPr/>
            </a:pPr>
            <a:r>
              <a:rPr lang="en-GB" sz="2200" dirty="0">
                <a:latin typeface="Arial" charset="0"/>
                <a:cs typeface="Arial" charset="0"/>
              </a:rPr>
              <a:t>Where is Notting Hill?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GB" sz="2200" dirty="0">
                <a:latin typeface="Arial" charset="0"/>
                <a:cs typeface="Arial" charset="0"/>
              </a:rPr>
              <a:t>What does he think about his neighbourhood? Why?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GB" sz="2200" dirty="0">
                <a:latin typeface="Arial" charset="0"/>
                <a:cs typeface="Arial" charset="0"/>
              </a:rPr>
              <a:t>What things are there in Notting Hill?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GB" sz="2200" dirty="0">
                <a:latin typeface="Arial" charset="0"/>
                <a:cs typeface="Arial" charset="0"/>
              </a:rPr>
              <a:t>What can you do there?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344158-9B25-46D8-9136-1BFAC4EEED0E}"/>
              </a:ext>
            </a:extLst>
          </p:cNvPr>
          <p:cNvSpPr txBox="1"/>
          <p:nvPr/>
        </p:nvSpPr>
        <p:spPr>
          <a:xfrm>
            <a:off x="313831" y="333376"/>
            <a:ext cx="1236429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highlight>
                  <a:srgbClr val="FFFF00"/>
                </a:highlight>
              </a:rPr>
              <a:t>Task 5</a:t>
            </a:r>
          </a:p>
          <a:p>
            <a:r>
              <a:rPr lang="en-GB" sz="2400" dirty="0">
                <a:solidFill>
                  <a:srgbClr val="FF0000"/>
                </a:solidFill>
              </a:rPr>
              <a:t>Answers</a:t>
            </a:r>
          </a:p>
        </p:txBody>
      </p:sp>
    </p:spTree>
    <p:extLst>
      <p:ext uri="{BB962C8B-B14F-4D97-AF65-F5344CB8AC3E}">
        <p14:creationId xmlns:p14="http://schemas.microsoft.com/office/powerpoint/2010/main" val="4159775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AA2B170-1D40-4B8B-ADCB-C5898C201B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46" t="22511" r="4054" b="13939"/>
          <a:stretch/>
        </p:blipFill>
        <p:spPr>
          <a:xfrm>
            <a:off x="609599" y="1626919"/>
            <a:ext cx="8075221" cy="43582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2968408-61EC-475B-B4C1-AB5134E0B31B}"/>
              </a:ext>
            </a:extLst>
          </p:cNvPr>
          <p:cNvSpPr txBox="1"/>
          <p:nvPr/>
        </p:nvSpPr>
        <p:spPr>
          <a:xfrm>
            <a:off x="609599" y="498764"/>
            <a:ext cx="4618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highlight>
                  <a:srgbClr val="FFFF00"/>
                </a:highlight>
              </a:rPr>
              <a:t>Task 6      </a:t>
            </a:r>
            <a:r>
              <a:rPr lang="en-GB" dirty="0"/>
              <a:t>Read the text and find the words 1-12</a:t>
            </a:r>
          </a:p>
        </p:txBody>
      </p:sp>
    </p:spTree>
    <p:extLst>
      <p:ext uri="{BB962C8B-B14F-4D97-AF65-F5344CB8AC3E}">
        <p14:creationId xmlns:p14="http://schemas.microsoft.com/office/powerpoint/2010/main" val="2205088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767</Words>
  <Application>Microsoft Office PowerPoint</Application>
  <PresentationFormat>Widescreen</PresentationFormat>
  <Paragraphs>107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Task 3 divide into positive and negative and translate</vt:lpstr>
      <vt:lpstr>Task 3 Answers some are a matter of opinion  Positive     Negative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Task 7    Revise vocab</vt:lpstr>
      <vt:lpstr>Task 8 Revise vocab</vt:lpstr>
      <vt:lpstr>Task 9 Match the sentences</vt:lpstr>
      <vt:lpstr>Task 9 Match the sentences Answers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Bray</dc:creator>
  <cp:lastModifiedBy>Pip Brimblecombe</cp:lastModifiedBy>
  <cp:revision>38</cp:revision>
  <dcterms:created xsi:type="dcterms:W3CDTF">2017-06-14T11:29:58Z</dcterms:created>
  <dcterms:modified xsi:type="dcterms:W3CDTF">2020-06-11T10:01:45Z</dcterms:modified>
</cp:coreProperties>
</file>