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 id="264" r:id="rId3"/>
    <p:sldId id="256" r:id="rId4"/>
    <p:sldId id="257" r:id="rId5"/>
    <p:sldId id="258" r:id="rId6"/>
    <p:sldId id="259" r:id="rId7"/>
    <p:sldId id="260" r:id="rId8"/>
    <p:sldId id="261" r:id="rId9"/>
    <p:sldId id="262" r:id="rId10"/>
    <p:sldId id="263" r:id="rId11"/>
    <p:sldId id="266" r:id="rId1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1084E5-2C75-4383-B55F-11B26068BA73}" v="5" dt="2020-06-09T09:13:54.6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446" y="10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iggin" userId="d904e3465fc50c2b" providerId="LiveId" clId="{D61084E5-2C75-4383-B55F-11B26068BA73}"/>
    <pc:docChg chg="custSel addSld modSld sldOrd">
      <pc:chgData name="Paul Wiggin" userId="d904e3465fc50c2b" providerId="LiveId" clId="{D61084E5-2C75-4383-B55F-11B26068BA73}" dt="2020-06-09T09:15:25.116" v="589" actId="20577"/>
      <pc:docMkLst>
        <pc:docMk/>
      </pc:docMkLst>
      <pc:sldChg chg="add ord">
        <pc:chgData name="Paul Wiggin" userId="d904e3465fc50c2b" providerId="LiveId" clId="{D61084E5-2C75-4383-B55F-11B26068BA73}" dt="2020-06-09T09:09:53.238" v="2"/>
        <pc:sldMkLst>
          <pc:docMk/>
          <pc:sldMk cId="1019325471" sldId="264"/>
        </pc:sldMkLst>
      </pc:sldChg>
      <pc:sldChg chg="modSp add">
        <pc:chgData name="Paul Wiggin" userId="d904e3465fc50c2b" providerId="LiveId" clId="{D61084E5-2C75-4383-B55F-11B26068BA73}" dt="2020-06-09T09:15:25.116" v="589" actId="20577"/>
        <pc:sldMkLst>
          <pc:docMk/>
          <pc:sldMk cId="1586705665" sldId="265"/>
        </pc:sldMkLst>
        <pc:spChg chg="mod">
          <ac:chgData name="Paul Wiggin" userId="d904e3465fc50c2b" providerId="LiveId" clId="{D61084E5-2C75-4383-B55F-11B26068BA73}" dt="2020-06-09T09:15:12.366" v="577" actId="115"/>
          <ac:spMkLst>
            <pc:docMk/>
            <pc:sldMk cId="1586705665" sldId="265"/>
            <ac:spMk id="2" creationId="{9327E94B-9FDC-478A-83AC-21D7A7DC571B}"/>
          </ac:spMkLst>
        </pc:spChg>
        <pc:spChg chg="mod">
          <ac:chgData name="Paul Wiggin" userId="d904e3465fc50c2b" providerId="LiveId" clId="{D61084E5-2C75-4383-B55F-11B26068BA73}" dt="2020-06-09T09:15:25.116" v="589" actId="20577"/>
          <ac:spMkLst>
            <pc:docMk/>
            <pc:sldMk cId="1586705665" sldId="265"/>
            <ac:spMk id="3" creationId="{19A1BAAE-B155-4456-87EE-06916485E824}"/>
          </ac:spMkLst>
        </pc:spChg>
      </pc:sldChg>
      <pc:sldChg chg="add">
        <pc:chgData name="Paul Wiggin" userId="d904e3465fc50c2b" providerId="LiveId" clId="{D61084E5-2C75-4383-B55F-11B26068BA73}" dt="2020-06-09T09:13:54.624" v="505"/>
        <pc:sldMkLst>
          <pc:docMk/>
          <pc:sldMk cId="2924100289"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GB"/>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fld id="{1627F14A-C322-2A4E-A78F-A2FB1FC23D1C}" type="datetimeFigureOut">
              <a:rPr lang="en-US" smtClean="0"/>
              <a:t>6/9/2020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67D4CC-51F3-8B4F-88C3-C6DEFE8C1EC4}" type="slidenum">
              <a:rPr lang="en-GB" smtClean="0"/>
              <a:t>‹#›</a:t>
            </a:fld>
            <a:endParaRPr lang="en-GB"/>
          </a:p>
        </p:txBody>
      </p:sp>
    </p:spTree>
    <p:extLst>
      <p:ext uri="{BB962C8B-B14F-4D97-AF65-F5344CB8AC3E}">
        <p14:creationId xmlns:p14="http://schemas.microsoft.com/office/powerpoint/2010/main" val="203193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1627F14A-C322-2A4E-A78F-A2FB1FC23D1C}" type="datetimeFigureOut">
              <a:rPr lang="en-US" smtClean="0"/>
              <a:t>6/9/2020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67D4CC-51F3-8B4F-88C3-C6DEFE8C1EC4}" type="slidenum">
              <a:rPr lang="en-GB" smtClean="0"/>
              <a:t>‹#›</a:t>
            </a:fld>
            <a:endParaRPr lang="en-GB"/>
          </a:p>
        </p:txBody>
      </p:sp>
    </p:spTree>
    <p:extLst>
      <p:ext uri="{BB962C8B-B14F-4D97-AF65-F5344CB8AC3E}">
        <p14:creationId xmlns:p14="http://schemas.microsoft.com/office/powerpoint/2010/main" val="3100945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536575" y="274639"/>
            <a:ext cx="7078663"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1627F14A-C322-2A4E-A78F-A2FB1FC23D1C}" type="datetimeFigureOut">
              <a:rPr lang="en-US" smtClean="0"/>
              <a:t>6/9/2020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67D4CC-51F3-8B4F-88C3-C6DEFE8C1EC4}" type="slidenum">
              <a:rPr lang="en-GB" smtClean="0"/>
              <a:t>‹#›</a:t>
            </a:fld>
            <a:endParaRPr lang="en-GB"/>
          </a:p>
        </p:txBody>
      </p:sp>
    </p:spTree>
    <p:extLst>
      <p:ext uri="{BB962C8B-B14F-4D97-AF65-F5344CB8AC3E}">
        <p14:creationId xmlns:p14="http://schemas.microsoft.com/office/powerpoint/2010/main" val="2570040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1627F14A-C322-2A4E-A78F-A2FB1FC23D1C}" type="datetimeFigureOut">
              <a:rPr lang="en-US" smtClean="0"/>
              <a:t>6/9/2020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67D4CC-51F3-8B4F-88C3-C6DEFE8C1EC4}" type="slidenum">
              <a:rPr lang="en-GB" smtClean="0"/>
              <a:t>‹#›</a:t>
            </a:fld>
            <a:endParaRPr lang="en-GB"/>
          </a:p>
        </p:txBody>
      </p:sp>
    </p:spTree>
    <p:extLst>
      <p:ext uri="{BB962C8B-B14F-4D97-AF65-F5344CB8AC3E}">
        <p14:creationId xmlns:p14="http://schemas.microsoft.com/office/powerpoint/2010/main" val="105979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627F14A-C322-2A4E-A78F-A2FB1FC23D1C}" type="datetimeFigureOut">
              <a:rPr lang="en-US" smtClean="0"/>
              <a:t>6/9/2020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67D4CC-51F3-8B4F-88C3-C6DEFE8C1EC4}" type="slidenum">
              <a:rPr lang="en-GB" smtClean="0"/>
              <a:t>‹#›</a:t>
            </a:fld>
            <a:endParaRPr lang="en-GB"/>
          </a:p>
        </p:txBody>
      </p:sp>
    </p:spTree>
    <p:extLst>
      <p:ext uri="{BB962C8B-B14F-4D97-AF65-F5344CB8AC3E}">
        <p14:creationId xmlns:p14="http://schemas.microsoft.com/office/powerpoint/2010/main" val="331867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1627F14A-C322-2A4E-A78F-A2FB1FC23D1C}" type="datetimeFigureOut">
              <a:rPr lang="en-US" smtClean="0"/>
              <a:t>6/9/2020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67D4CC-51F3-8B4F-88C3-C6DEFE8C1EC4}" type="slidenum">
              <a:rPr lang="en-GB" smtClean="0"/>
              <a:t>‹#›</a:t>
            </a:fld>
            <a:endParaRPr lang="en-GB"/>
          </a:p>
        </p:txBody>
      </p:sp>
    </p:spTree>
    <p:extLst>
      <p:ext uri="{BB962C8B-B14F-4D97-AF65-F5344CB8AC3E}">
        <p14:creationId xmlns:p14="http://schemas.microsoft.com/office/powerpoint/2010/main" val="721358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1627F14A-C322-2A4E-A78F-A2FB1FC23D1C}" type="datetimeFigureOut">
              <a:rPr lang="en-US" smtClean="0"/>
              <a:t>6/9/2020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67D4CC-51F3-8B4F-88C3-C6DEFE8C1EC4}" type="slidenum">
              <a:rPr lang="en-GB" smtClean="0"/>
              <a:t>‹#›</a:t>
            </a:fld>
            <a:endParaRPr lang="en-GB"/>
          </a:p>
        </p:txBody>
      </p:sp>
    </p:spTree>
    <p:extLst>
      <p:ext uri="{BB962C8B-B14F-4D97-AF65-F5344CB8AC3E}">
        <p14:creationId xmlns:p14="http://schemas.microsoft.com/office/powerpoint/2010/main" val="65235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1627F14A-C322-2A4E-A78F-A2FB1FC23D1C}" type="datetimeFigureOut">
              <a:rPr lang="en-US" smtClean="0"/>
              <a:t>6/9/2020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67D4CC-51F3-8B4F-88C3-C6DEFE8C1EC4}" type="slidenum">
              <a:rPr lang="en-GB" smtClean="0"/>
              <a:t>‹#›</a:t>
            </a:fld>
            <a:endParaRPr lang="en-GB"/>
          </a:p>
        </p:txBody>
      </p:sp>
    </p:spTree>
    <p:extLst>
      <p:ext uri="{BB962C8B-B14F-4D97-AF65-F5344CB8AC3E}">
        <p14:creationId xmlns:p14="http://schemas.microsoft.com/office/powerpoint/2010/main" val="875000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7F14A-C322-2A4E-A78F-A2FB1FC23D1C}" type="datetimeFigureOut">
              <a:rPr lang="en-US" smtClean="0"/>
              <a:t>6/9/2020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67D4CC-51F3-8B4F-88C3-C6DEFE8C1EC4}" type="slidenum">
              <a:rPr lang="en-GB" smtClean="0"/>
              <a:t>‹#›</a:t>
            </a:fld>
            <a:endParaRPr lang="en-GB"/>
          </a:p>
        </p:txBody>
      </p:sp>
    </p:spTree>
    <p:extLst>
      <p:ext uri="{BB962C8B-B14F-4D97-AF65-F5344CB8AC3E}">
        <p14:creationId xmlns:p14="http://schemas.microsoft.com/office/powerpoint/2010/main" val="78919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627F14A-C322-2A4E-A78F-A2FB1FC23D1C}" type="datetimeFigureOut">
              <a:rPr lang="en-US" smtClean="0"/>
              <a:t>6/9/2020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67D4CC-51F3-8B4F-88C3-C6DEFE8C1EC4}" type="slidenum">
              <a:rPr lang="en-GB" smtClean="0"/>
              <a:t>‹#›</a:t>
            </a:fld>
            <a:endParaRPr lang="en-GB"/>
          </a:p>
        </p:txBody>
      </p:sp>
    </p:spTree>
    <p:extLst>
      <p:ext uri="{BB962C8B-B14F-4D97-AF65-F5344CB8AC3E}">
        <p14:creationId xmlns:p14="http://schemas.microsoft.com/office/powerpoint/2010/main" val="84492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1627F14A-C322-2A4E-A78F-A2FB1FC23D1C}" type="datetimeFigureOut">
              <a:rPr lang="en-US" smtClean="0"/>
              <a:t>6/9/2020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67D4CC-51F3-8B4F-88C3-C6DEFE8C1EC4}" type="slidenum">
              <a:rPr lang="en-GB" smtClean="0"/>
              <a:t>‹#›</a:t>
            </a:fld>
            <a:endParaRPr lang="en-GB"/>
          </a:p>
        </p:txBody>
      </p:sp>
    </p:spTree>
    <p:extLst>
      <p:ext uri="{BB962C8B-B14F-4D97-AF65-F5344CB8AC3E}">
        <p14:creationId xmlns:p14="http://schemas.microsoft.com/office/powerpoint/2010/main" val="3475178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7F14A-C322-2A4E-A78F-A2FB1FC23D1C}" type="datetimeFigureOut">
              <a:rPr lang="en-US" smtClean="0"/>
              <a:t>6/9/2020</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7D4CC-51F3-8B4F-88C3-C6DEFE8C1EC4}" type="slidenum">
              <a:rPr lang="en-GB" smtClean="0"/>
              <a:t>‹#›</a:t>
            </a:fld>
            <a:endParaRPr lang="en-GB"/>
          </a:p>
        </p:txBody>
      </p:sp>
    </p:spTree>
    <p:extLst>
      <p:ext uri="{BB962C8B-B14F-4D97-AF65-F5344CB8AC3E}">
        <p14:creationId xmlns:p14="http://schemas.microsoft.com/office/powerpoint/2010/main" val="2254025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7E94B-9FDC-478A-83AC-21D7A7DC571B}"/>
              </a:ext>
            </a:extLst>
          </p:cNvPr>
          <p:cNvSpPr>
            <a:spLocks noGrp="1"/>
          </p:cNvSpPr>
          <p:nvPr>
            <p:ph type="title"/>
          </p:nvPr>
        </p:nvSpPr>
        <p:spPr/>
        <p:txBody>
          <a:bodyPr>
            <a:normAutofit fontScale="90000"/>
          </a:bodyPr>
          <a:lstStyle/>
          <a:p>
            <a:r>
              <a:rPr lang="en-GB" u="sng" dirty="0">
                <a:solidFill>
                  <a:srgbClr val="000000"/>
                </a:solidFill>
              </a:rPr>
              <a:t>What was the experience of ‘People of Colour’ in Tudor England? </a:t>
            </a:r>
            <a:endParaRPr lang="en-GB" u="sng" dirty="0"/>
          </a:p>
        </p:txBody>
      </p:sp>
      <p:sp>
        <p:nvSpPr>
          <p:cNvPr id="3" name="Content Placeholder 2">
            <a:extLst>
              <a:ext uri="{FF2B5EF4-FFF2-40B4-BE49-F238E27FC236}">
                <a16:creationId xmlns:a16="http://schemas.microsoft.com/office/drawing/2014/main" id="{19A1BAAE-B155-4456-87EE-06916485E824}"/>
              </a:ext>
            </a:extLst>
          </p:cNvPr>
          <p:cNvSpPr>
            <a:spLocks noGrp="1"/>
          </p:cNvSpPr>
          <p:nvPr>
            <p:ph idx="1"/>
          </p:nvPr>
        </p:nvSpPr>
        <p:spPr/>
        <p:txBody>
          <a:bodyPr>
            <a:normAutofit fontScale="85000" lnSpcReduction="10000"/>
          </a:bodyPr>
          <a:lstStyle/>
          <a:p>
            <a:r>
              <a:rPr lang="en-GB" dirty="0"/>
              <a:t>The Historian Miranda Kauffman has explore the lives of ‘people of colour’ in Tudor England. It is a mistake for us to think that There were no ‘people of colour’ in England 400 years ago. We often think that immigration is a recent phenomenon. This is the chance for you to see part of the history of ‘people of colour’ in Britain.</a:t>
            </a:r>
          </a:p>
          <a:p>
            <a:r>
              <a:rPr lang="en-GB" dirty="0"/>
              <a:t>Task 1 – read though the details of the people on slides 3 to 10. Choose five of them and record details about them on the table on slide 2.</a:t>
            </a:r>
          </a:p>
          <a:p>
            <a:r>
              <a:rPr lang="en-GB" dirty="0"/>
              <a:t>Task 2 – Read the extract from Kauffman’s book </a:t>
            </a:r>
            <a:r>
              <a:rPr lang="en-GB"/>
              <a:t>on slide 11 and </a:t>
            </a:r>
            <a:r>
              <a:rPr lang="en-GB" dirty="0"/>
              <a:t>consider the questions. </a:t>
            </a:r>
          </a:p>
        </p:txBody>
      </p:sp>
    </p:spTree>
    <p:extLst>
      <p:ext uri="{BB962C8B-B14F-4D97-AF65-F5344CB8AC3E}">
        <p14:creationId xmlns:p14="http://schemas.microsoft.com/office/powerpoint/2010/main" val="158670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2544" y="107660"/>
            <a:ext cx="8589819"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t>John </a:t>
            </a:r>
            <a:r>
              <a:rPr lang="en-GB" b="1" dirty="0" err="1"/>
              <a:t>Blanke</a:t>
            </a:r>
            <a:r>
              <a:rPr lang="en-GB" b="1" dirty="0"/>
              <a:t>, </a:t>
            </a:r>
            <a:r>
              <a:rPr lang="en-GB" dirty="0"/>
              <a:t>a royal trumpeter</a:t>
            </a:r>
            <a:endParaRPr lang="en-GB" b="1" dirty="0"/>
          </a:p>
        </p:txBody>
      </p:sp>
      <p:sp>
        <p:nvSpPr>
          <p:cNvPr id="3" name="Rectangle 2"/>
          <p:cNvSpPr/>
          <p:nvPr/>
        </p:nvSpPr>
        <p:spPr>
          <a:xfrm>
            <a:off x="1137227" y="1294502"/>
            <a:ext cx="4953000" cy="4247317"/>
          </a:xfrm>
          <a:prstGeom prst="rect">
            <a:avLst/>
          </a:prstGeom>
        </p:spPr>
        <p:txBody>
          <a:bodyPr>
            <a:spAutoFit/>
          </a:bodyPr>
          <a:lstStyle/>
          <a:p>
            <a:pPr algn="just"/>
            <a:r>
              <a:rPr lang="en-GB" dirty="0"/>
              <a:t>The two images of the court trumpeter John </a:t>
            </a:r>
            <a:r>
              <a:rPr lang="en-GB" dirty="0" err="1"/>
              <a:t>Blanke</a:t>
            </a:r>
            <a:r>
              <a:rPr lang="en-GB" dirty="0"/>
              <a:t> in the Westminster Tournament Roll of 1511 comprise the </a:t>
            </a:r>
            <a:r>
              <a:rPr lang="en-GB" b="1" dirty="0"/>
              <a:t>only known portrait of a Black Tudor. </a:t>
            </a:r>
            <a:r>
              <a:rPr lang="en-GB" dirty="0"/>
              <a:t>He was </a:t>
            </a:r>
            <a:r>
              <a:rPr lang="en-GB" b="1" dirty="0"/>
              <a:t>present at the court of Henry VII </a:t>
            </a:r>
            <a:r>
              <a:rPr lang="en-GB" dirty="0"/>
              <a:t>from at least 1507, and may have arrived with Katherine of Aragon in 1501, when she came from Spain to marry Henry VIII’s older brother, Prince Arthur.</a:t>
            </a:r>
          </a:p>
          <a:p>
            <a:pPr algn="just"/>
            <a:endParaRPr lang="en-GB" dirty="0"/>
          </a:p>
          <a:p>
            <a:pPr algn="just"/>
            <a:r>
              <a:rPr lang="en-GB" dirty="0"/>
              <a:t> In 1509 he </a:t>
            </a:r>
            <a:r>
              <a:rPr lang="en-GB" b="1" dirty="0"/>
              <a:t>performed at both Henry VII’s funeral </a:t>
            </a:r>
            <a:r>
              <a:rPr lang="en-GB" dirty="0"/>
              <a:t>and </a:t>
            </a:r>
            <a:r>
              <a:rPr lang="en-GB" b="1" dirty="0"/>
              <a:t>Henry VIII’s coronation</a:t>
            </a:r>
            <a:r>
              <a:rPr lang="en-GB" dirty="0"/>
              <a:t>. He was </a:t>
            </a:r>
            <a:r>
              <a:rPr lang="en-GB" b="1" dirty="0"/>
              <a:t>paid wages </a:t>
            </a:r>
            <a:r>
              <a:rPr lang="en-GB" dirty="0"/>
              <a:t>and successfully </a:t>
            </a:r>
            <a:r>
              <a:rPr lang="en-GB" b="1" dirty="0"/>
              <a:t>petitioned the new king for a pay rise</a:t>
            </a:r>
            <a:r>
              <a:rPr lang="en-GB" dirty="0"/>
              <a:t>. He married in 1512, and was given a </a:t>
            </a:r>
            <a:r>
              <a:rPr lang="en-GB" b="1" dirty="0"/>
              <a:t>wedding present </a:t>
            </a:r>
            <a:r>
              <a:rPr lang="en-GB" dirty="0"/>
              <a:t>by Henry VIII, but after that he disappears from the records… </a:t>
            </a:r>
          </a:p>
        </p:txBody>
      </p:sp>
      <p:pic>
        <p:nvPicPr>
          <p:cNvPr id="5" name="Picture 4"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8950" y="1600776"/>
            <a:ext cx="3058909" cy="3373376"/>
          </a:xfrm>
          <a:prstGeom prst="rect">
            <a:avLst/>
          </a:prstGeom>
        </p:spPr>
      </p:pic>
    </p:spTree>
    <p:extLst>
      <p:ext uri="{BB962C8B-B14F-4D97-AF65-F5344CB8AC3E}">
        <p14:creationId xmlns:p14="http://schemas.microsoft.com/office/powerpoint/2010/main" val="1981297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3773" y="526070"/>
            <a:ext cx="3192309" cy="611724"/>
          </a:xfrm>
          <a:solidFill>
            <a:schemeClr val="tx1"/>
          </a:solidFill>
          <a:ln>
            <a:solidFill>
              <a:srgbClr val="000000"/>
            </a:solidFill>
          </a:ln>
        </p:spPr>
        <p:txBody>
          <a:bodyPr>
            <a:noAutofit/>
          </a:bodyPr>
          <a:lstStyle/>
          <a:p>
            <a:r>
              <a:rPr lang="en-GB" sz="969" dirty="0">
                <a:solidFill>
                  <a:schemeClr val="bg1"/>
                </a:solidFill>
              </a:rPr>
              <a:t>Below is an extract from the introduction of influential historian Kaufmann’s book on Black Tudors. Read it through and consider what life might have been like for Black Tudors but also what Tudor society was like more generally.</a:t>
            </a:r>
          </a:p>
        </p:txBody>
      </p:sp>
      <p:sp>
        <p:nvSpPr>
          <p:cNvPr id="4" name="Rectangle 3"/>
          <p:cNvSpPr/>
          <p:nvPr/>
        </p:nvSpPr>
        <p:spPr>
          <a:xfrm>
            <a:off x="2693773" y="1312140"/>
            <a:ext cx="4480227" cy="3544432"/>
          </a:xfrm>
          <a:prstGeom prst="rect">
            <a:avLst/>
          </a:prstGeom>
          <a:ln>
            <a:solidFill>
              <a:srgbClr val="000000"/>
            </a:solidFill>
          </a:ln>
        </p:spPr>
        <p:txBody>
          <a:bodyPr wrap="square">
            <a:spAutoFit/>
          </a:bodyPr>
          <a:lstStyle/>
          <a:p>
            <a:pPr algn="just"/>
            <a:r>
              <a:rPr lang="en-GB" sz="831" dirty="0">
                <a:solidFill>
                  <a:srgbClr val="000000"/>
                </a:solidFill>
              </a:rPr>
              <a:t>Understanding the world of the Black Tudors means becoming familiar with the sixteenth-century mind-set, and its ideas about religion, politics, life and death, so very different from our own. </a:t>
            </a:r>
          </a:p>
          <a:p>
            <a:pPr algn="just"/>
            <a:endParaRPr lang="en-GB" sz="831" dirty="0">
              <a:solidFill>
                <a:srgbClr val="000000"/>
              </a:solidFill>
            </a:endParaRPr>
          </a:p>
          <a:p>
            <a:pPr algn="just"/>
            <a:r>
              <a:rPr lang="en-GB" sz="831" dirty="0">
                <a:solidFill>
                  <a:srgbClr val="000000"/>
                </a:solidFill>
              </a:rPr>
              <a:t>When the Black Tudors encountered Tudor Englishmen, they found a people who, though certainly xenophobic on occasion, were deeply curious about the world beyond the seas. Most English men and women knew little or nothing of the world beyond their parish boundary. A ‘stranger’ was simply someone form outside the parish. </a:t>
            </a:r>
          </a:p>
          <a:p>
            <a:pPr algn="just"/>
            <a:endParaRPr lang="en-GB" sz="831" dirty="0">
              <a:solidFill>
                <a:srgbClr val="000000"/>
              </a:solidFill>
            </a:endParaRPr>
          </a:p>
          <a:p>
            <a:pPr algn="just"/>
            <a:r>
              <a:rPr lang="en-GB" sz="831" dirty="0">
                <a:solidFill>
                  <a:srgbClr val="000000"/>
                </a:solidFill>
              </a:rPr>
              <a:t>Tudors were far more likely to judge a new acquaintance by his or her religion and social class than by where they were born or the colour of their skin, though these categories did on occasion intersect.</a:t>
            </a:r>
          </a:p>
          <a:p>
            <a:pPr algn="just"/>
            <a:endParaRPr lang="en-GB" sz="831" dirty="0">
              <a:solidFill>
                <a:srgbClr val="000000"/>
              </a:solidFill>
            </a:endParaRPr>
          </a:p>
          <a:p>
            <a:pPr algn="just"/>
            <a:r>
              <a:rPr lang="en-GB" sz="831" dirty="0"/>
              <a:t>How Africans were treated by the church tells us a lot about where they stood in Tudor England. This was a deeply religious society, in which life after death was no abstract ideal but the foundation of daily life. Death was impossible to ignore; high child mortality rates and a range of gruesome, incurable diseases conspired to impose an average life expectancy of just thirty-eight years. Was a Black Tudor’s acceptance into a parish community through the rituals of baptism, marriage and burial an effacement of African identity, or was the promise of eternal life the greatest gift a Christian society could bestow?</a:t>
            </a:r>
          </a:p>
          <a:p>
            <a:pPr algn="just"/>
            <a:endParaRPr lang="en-GB" sz="831" dirty="0"/>
          </a:p>
          <a:p>
            <a:pPr algn="just"/>
            <a:r>
              <a:rPr lang="en-GB" sz="831" dirty="0"/>
              <a:t>Social class governed society. Everyone, from the King (who ruled by divine right), through the aristocracy, to the gentry, yeoman and husbandmen, down to the lowliest vagrant, occupied a particular place in the ‘Great Chain of Being’. When Africans arrived in England as ambassadors, they were treated as such, but when they arrived abroad a captured ship, they found themselves at the bottom of the pile. Those who had skills, such as musicians, sailors or craftsmen, fared better. In many ways, their lives were no worse than those of the vast majority of Tudor: ‘nasty, brutish and short’, but this was the result of having no social standing, not of having dark skin.</a:t>
            </a:r>
          </a:p>
        </p:txBody>
      </p:sp>
      <p:sp>
        <p:nvSpPr>
          <p:cNvPr id="5" name="Title 1"/>
          <p:cNvSpPr txBox="1">
            <a:spLocks/>
          </p:cNvSpPr>
          <p:nvPr/>
        </p:nvSpPr>
        <p:spPr>
          <a:xfrm>
            <a:off x="2589008" y="105508"/>
            <a:ext cx="3449815" cy="305862"/>
          </a:xfrm>
          <a:prstGeom prst="rect">
            <a:avLst/>
          </a:prstGeom>
        </p:spPr>
        <p:txBody>
          <a:bodyPr vert="horz" lIns="66311" tIns="33155" rIns="66311" bIns="33155" rtlCol="0" anchor="ctr">
            <a:normAutofit/>
          </a:bodyPr>
          <a:lstStyle>
            <a:lvl1pPr algn="ctr" defTabSz="478908" rtl="0" eaLnBrk="1" latinLnBrk="0" hangingPunct="1">
              <a:spcBef>
                <a:spcPct val="0"/>
              </a:spcBef>
              <a:buNone/>
              <a:defRPr sz="4600" kern="1200">
                <a:solidFill>
                  <a:schemeClr val="tx1"/>
                </a:solidFill>
                <a:latin typeface="+mj-lt"/>
                <a:ea typeface="+mj-ea"/>
                <a:cs typeface="+mj-cs"/>
              </a:defRPr>
            </a:lvl1pPr>
          </a:lstStyle>
          <a:p>
            <a:r>
              <a:rPr lang="en-GB" sz="969" dirty="0"/>
              <a:t>Miranda Kaufmann, Black Tudors: The Untold History (2017)</a:t>
            </a:r>
          </a:p>
        </p:txBody>
      </p:sp>
      <p:sp>
        <p:nvSpPr>
          <p:cNvPr id="6" name="Title 1"/>
          <p:cNvSpPr txBox="1">
            <a:spLocks/>
          </p:cNvSpPr>
          <p:nvPr/>
        </p:nvSpPr>
        <p:spPr>
          <a:xfrm>
            <a:off x="2693774" y="5047460"/>
            <a:ext cx="2332105" cy="1719739"/>
          </a:xfrm>
          <a:prstGeom prst="rect">
            <a:avLst/>
          </a:prstGeom>
          <a:solidFill>
            <a:schemeClr val="tx1"/>
          </a:solidFill>
          <a:ln>
            <a:solidFill>
              <a:srgbClr val="000000"/>
            </a:solidFill>
          </a:ln>
        </p:spPr>
        <p:txBody>
          <a:bodyPr vert="horz" lIns="66311" tIns="33155" rIns="66311" bIns="33155" rtlCol="0" anchor="ctr">
            <a:noAutofit/>
          </a:bodyPr>
          <a:lstStyle>
            <a:lvl1pPr algn="ctr" defTabSz="478908" rtl="0" eaLnBrk="1" latinLnBrk="0" hangingPunct="1">
              <a:spcBef>
                <a:spcPct val="0"/>
              </a:spcBef>
              <a:buNone/>
              <a:defRPr sz="4600" kern="1200">
                <a:solidFill>
                  <a:schemeClr val="tx1"/>
                </a:solidFill>
                <a:latin typeface="+mj-lt"/>
                <a:ea typeface="+mj-ea"/>
                <a:cs typeface="+mj-cs"/>
              </a:defRPr>
            </a:lvl1pPr>
          </a:lstStyle>
          <a:p>
            <a:r>
              <a:rPr lang="en-GB" sz="831" dirty="0">
                <a:solidFill>
                  <a:schemeClr val="bg1"/>
                </a:solidFill>
              </a:rPr>
              <a:t>Questions to consider:</a:t>
            </a:r>
          </a:p>
          <a:p>
            <a:endParaRPr lang="en-GB" sz="831" dirty="0">
              <a:solidFill>
                <a:schemeClr val="bg1"/>
              </a:solidFill>
            </a:endParaRPr>
          </a:p>
          <a:p>
            <a:pPr marL="237390" indent="-237390">
              <a:buFont typeface="+mj-lt"/>
              <a:buAutoNum type="arabicPeriod"/>
            </a:pPr>
            <a:r>
              <a:rPr lang="en-GB" sz="831" dirty="0">
                <a:solidFill>
                  <a:schemeClr val="bg1"/>
                </a:solidFill>
              </a:rPr>
              <a:t>What does Kaufmann argue were the main reasons a person might be judged in Tudor society?</a:t>
            </a:r>
          </a:p>
          <a:p>
            <a:pPr marL="237390" indent="-237390">
              <a:buFont typeface="+mj-lt"/>
              <a:buAutoNum type="arabicPeriod"/>
            </a:pPr>
            <a:endParaRPr lang="en-GB" sz="831" dirty="0">
              <a:solidFill>
                <a:schemeClr val="bg1"/>
              </a:solidFill>
            </a:endParaRPr>
          </a:p>
          <a:p>
            <a:pPr marL="237390" indent="-237390">
              <a:buFont typeface="+mj-lt"/>
              <a:buAutoNum type="arabicPeriod"/>
            </a:pPr>
            <a:r>
              <a:rPr lang="en-GB" sz="831" dirty="0">
                <a:solidFill>
                  <a:schemeClr val="bg1"/>
                </a:solidFill>
              </a:rPr>
              <a:t>What impact do you think being a ‘Person of Colour’ had on the experience of Black Tudors?</a:t>
            </a:r>
          </a:p>
          <a:p>
            <a:pPr marL="237390" indent="-237390">
              <a:buFont typeface="+mj-lt"/>
              <a:buAutoNum type="arabicPeriod"/>
            </a:pPr>
            <a:endParaRPr lang="en-GB" sz="831" dirty="0">
              <a:solidFill>
                <a:schemeClr val="bg1"/>
              </a:solidFill>
            </a:endParaRPr>
          </a:p>
          <a:p>
            <a:r>
              <a:rPr lang="en-GB" sz="831" dirty="0">
                <a:solidFill>
                  <a:schemeClr val="bg1"/>
                </a:solidFill>
              </a:rPr>
              <a:t>CHALLENGE: What primary sources might we need as evidence for the claims that Kaufmann is making? </a:t>
            </a:r>
          </a:p>
        </p:txBody>
      </p:sp>
      <p:sp>
        <p:nvSpPr>
          <p:cNvPr id="7" name="Title 1"/>
          <p:cNvSpPr txBox="1">
            <a:spLocks/>
          </p:cNvSpPr>
          <p:nvPr/>
        </p:nvSpPr>
        <p:spPr>
          <a:xfrm>
            <a:off x="5131387" y="5028343"/>
            <a:ext cx="2042613" cy="1719739"/>
          </a:xfrm>
          <a:prstGeom prst="rect">
            <a:avLst/>
          </a:prstGeom>
          <a:solidFill>
            <a:schemeClr val="bg1"/>
          </a:solidFill>
          <a:ln>
            <a:solidFill>
              <a:srgbClr val="000000"/>
            </a:solidFill>
          </a:ln>
        </p:spPr>
        <p:txBody>
          <a:bodyPr vert="horz" lIns="66311" tIns="33155" rIns="66311" bIns="33155" rtlCol="0" anchor="ctr">
            <a:noAutofit/>
          </a:bodyPr>
          <a:lstStyle>
            <a:lvl1pPr algn="ctr" defTabSz="478908" rtl="0" eaLnBrk="1" latinLnBrk="0" hangingPunct="1">
              <a:spcBef>
                <a:spcPct val="0"/>
              </a:spcBef>
              <a:buNone/>
              <a:defRPr sz="4600" kern="1200">
                <a:solidFill>
                  <a:schemeClr val="tx1"/>
                </a:solidFill>
                <a:latin typeface="+mj-lt"/>
                <a:ea typeface="+mj-ea"/>
                <a:cs typeface="+mj-cs"/>
              </a:defRPr>
            </a:lvl1pPr>
          </a:lstStyle>
          <a:p>
            <a:pPr algn="l"/>
            <a:r>
              <a:rPr lang="en-GB" sz="831" dirty="0"/>
              <a:t>Potential </a:t>
            </a:r>
            <a:r>
              <a:rPr lang="en-GB" sz="831" b="1" u="sng" dirty="0"/>
              <a:t>primary sources </a:t>
            </a:r>
            <a:r>
              <a:rPr lang="en-GB" sz="831" dirty="0"/>
              <a:t>from the Tudor period:</a:t>
            </a:r>
          </a:p>
          <a:p>
            <a:pPr algn="l"/>
            <a:endParaRPr lang="en-GB" sz="831" dirty="0"/>
          </a:p>
          <a:p>
            <a:pPr marL="118695" indent="-118695" algn="l">
              <a:buFont typeface="Arial"/>
              <a:buChar char="•"/>
            </a:pPr>
            <a:r>
              <a:rPr lang="en-GB" sz="831" dirty="0"/>
              <a:t>Inventories (lists of individual property)</a:t>
            </a:r>
          </a:p>
          <a:p>
            <a:pPr marL="118695" indent="-118695" algn="l">
              <a:buFont typeface="Arial"/>
              <a:buChar char="•"/>
            </a:pPr>
            <a:r>
              <a:rPr lang="en-GB" sz="831" dirty="0"/>
              <a:t>Parish records</a:t>
            </a:r>
          </a:p>
          <a:p>
            <a:pPr marL="118695" indent="-118695" algn="l">
              <a:buFont typeface="Arial"/>
              <a:buChar char="•"/>
            </a:pPr>
            <a:r>
              <a:rPr lang="en-GB" sz="831" dirty="0"/>
              <a:t>Baptism records</a:t>
            </a:r>
          </a:p>
          <a:p>
            <a:pPr marL="118695" indent="-118695" algn="l">
              <a:buFont typeface="Arial"/>
              <a:buChar char="•"/>
            </a:pPr>
            <a:r>
              <a:rPr lang="en-GB" sz="831" dirty="0"/>
              <a:t>Burial records</a:t>
            </a:r>
          </a:p>
          <a:p>
            <a:pPr marL="118695" indent="-118695" algn="l">
              <a:buFont typeface="Arial"/>
              <a:buChar char="•"/>
            </a:pPr>
            <a:r>
              <a:rPr lang="en-GB" sz="831" dirty="0"/>
              <a:t>Court records</a:t>
            </a:r>
          </a:p>
          <a:p>
            <a:pPr marL="118695" indent="-118695" algn="l">
              <a:buFont typeface="Arial"/>
              <a:buChar char="•"/>
            </a:pPr>
            <a:r>
              <a:rPr lang="en-GB" sz="831" dirty="0"/>
              <a:t>Marriage records</a:t>
            </a:r>
          </a:p>
          <a:p>
            <a:pPr marL="118695" indent="-118695" algn="l">
              <a:buFont typeface="Arial"/>
              <a:buChar char="•"/>
            </a:pPr>
            <a:r>
              <a:rPr lang="en-GB" sz="831" dirty="0"/>
              <a:t>Diaries</a:t>
            </a:r>
          </a:p>
          <a:p>
            <a:pPr marL="118695" indent="-118695" algn="l">
              <a:buFont typeface="Arial"/>
              <a:buChar char="•"/>
            </a:pPr>
            <a:r>
              <a:rPr lang="en-GB" sz="831" dirty="0"/>
              <a:t>Letters</a:t>
            </a:r>
          </a:p>
        </p:txBody>
      </p:sp>
      <p:pic>
        <p:nvPicPr>
          <p:cNvPr id="8" name="Picture 7"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362" y="62265"/>
            <a:ext cx="1192524" cy="1192524"/>
          </a:xfrm>
          <a:prstGeom prst="rect">
            <a:avLst/>
          </a:prstGeom>
        </p:spPr>
      </p:pic>
    </p:spTree>
    <p:extLst>
      <p:ext uri="{BB962C8B-B14F-4D97-AF65-F5344CB8AC3E}">
        <p14:creationId xmlns:p14="http://schemas.microsoft.com/office/powerpoint/2010/main" val="2924100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906000" cy="6906456"/>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20000"/>
                    </a:ext>
                  </a:extLst>
                </a:gridCol>
                <a:gridCol w="2476500">
                  <a:extLst>
                    <a:ext uri="{9D8B030D-6E8A-4147-A177-3AD203B41FA5}">
                      <a16:colId xmlns:a16="http://schemas.microsoft.com/office/drawing/2014/main" val="20001"/>
                    </a:ext>
                  </a:extLst>
                </a:gridCol>
                <a:gridCol w="2476500">
                  <a:extLst>
                    <a:ext uri="{9D8B030D-6E8A-4147-A177-3AD203B41FA5}">
                      <a16:colId xmlns:a16="http://schemas.microsoft.com/office/drawing/2014/main" val="20002"/>
                    </a:ext>
                  </a:extLst>
                </a:gridCol>
                <a:gridCol w="2476500">
                  <a:extLst>
                    <a:ext uri="{9D8B030D-6E8A-4147-A177-3AD203B41FA5}">
                      <a16:colId xmlns:a16="http://schemas.microsoft.com/office/drawing/2014/main" val="20003"/>
                    </a:ext>
                  </a:extLst>
                </a:gridCol>
              </a:tblGrid>
              <a:tr h="322283">
                <a:tc gridSpan="4">
                  <a:txBody>
                    <a:bodyPr/>
                    <a:lstStyle/>
                    <a:p>
                      <a:pPr algn="ctr"/>
                      <a:r>
                        <a:rPr lang="en-GB" sz="1400" b="0" dirty="0">
                          <a:solidFill>
                            <a:srgbClr val="000000"/>
                          </a:solidFill>
                        </a:rPr>
                        <a:t>What</a:t>
                      </a:r>
                      <a:r>
                        <a:rPr lang="en-GB" sz="1400" b="0" baseline="0" dirty="0">
                          <a:solidFill>
                            <a:srgbClr val="000000"/>
                          </a:solidFill>
                        </a:rPr>
                        <a:t> was the experience of ‘People of Colour’ in Tudor England? </a:t>
                      </a:r>
                      <a:endParaRPr lang="en-GB" sz="1400" b="0" dirty="0">
                        <a:solidFill>
                          <a:srgbClr val="00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lang="en-GB"/>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lang="en-GB"/>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hMerge="1">
                  <a:txBody>
                    <a:bodyPr/>
                    <a:lstStyle/>
                    <a:p>
                      <a:endParaRPr lang="en-GB"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792973">
                <a:tc>
                  <a:txBody>
                    <a:bodyPr/>
                    <a:lstStyle/>
                    <a:p>
                      <a:pPr algn="ctr"/>
                      <a:r>
                        <a:rPr lang="en-GB" sz="1200" b="1" dirty="0"/>
                        <a:t>Person’s name: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GB" sz="1200" b="1" dirty="0"/>
                        <a:t>Where</a:t>
                      </a:r>
                      <a:r>
                        <a:rPr lang="en-GB" sz="1200" b="1" baseline="0" dirty="0"/>
                        <a:t> did they live?</a:t>
                      </a:r>
                      <a:endParaRPr lang="en-GB" sz="12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GB" sz="1200" b="1" dirty="0"/>
                        <a:t>What do</a:t>
                      </a:r>
                      <a:r>
                        <a:rPr lang="en-GB" sz="1200" b="1" baseline="0" dirty="0"/>
                        <a:t> you find interesting about their life?</a:t>
                      </a:r>
                      <a:endParaRPr lang="en-GB" sz="1200" b="0" baseline="0" dirty="0"/>
                    </a:p>
                    <a:p>
                      <a:pPr algn="ctr"/>
                      <a:r>
                        <a:rPr lang="en-GB" sz="1000" b="0" baseline="0" dirty="0"/>
                        <a:t>Write down any details that you think tell us something new about Tudor history.</a:t>
                      </a:r>
                      <a:endParaRPr lang="en-GB" sz="1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r>
                        <a:rPr lang="en-GB" sz="1200" b="1" dirty="0"/>
                        <a:t>What does their story reveal</a:t>
                      </a:r>
                      <a:r>
                        <a:rPr lang="en-GB" sz="1200" b="1" baseline="0" dirty="0"/>
                        <a:t> about the lives of ‘People of Colour’ in Tudor England?</a:t>
                      </a:r>
                      <a:endParaRPr lang="en-GB" sz="12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8240">
                <a:tc>
                  <a:txBody>
                    <a:bodyPr/>
                    <a:lstStyle/>
                    <a:p>
                      <a:pPr algn="ctr"/>
                      <a:endParaRPr lang="en-GB" sz="1400" b="0" dirty="0"/>
                    </a:p>
                    <a:p>
                      <a:pPr algn="ctr"/>
                      <a:endParaRPr lang="en-GB" sz="1400" b="0" dirty="0"/>
                    </a:p>
                    <a:p>
                      <a:pPr algn="ctr"/>
                      <a:endParaRPr lang="en-GB" sz="1400" b="0" dirty="0"/>
                    </a:p>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58240">
                <a:tc>
                  <a:txBody>
                    <a:bodyPr/>
                    <a:lstStyle/>
                    <a:p>
                      <a:pPr algn="ctr"/>
                      <a:endParaRPr lang="en-GB" sz="1400" b="0" dirty="0"/>
                    </a:p>
                    <a:p>
                      <a:pPr algn="ctr"/>
                      <a:endParaRPr lang="en-GB" sz="1400" b="0" dirty="0"/>
                    </a:p>
                    <a:p>
                      <a:pPr algn="ctr"/>
                      <a:endParaRPr lang="en-GB" sz="1400" b="0" dirty="0"/>
                    </a:p>
                    <a:p>
                      <a:pPr algn="ctr"/>
                      <a:endParaRPr lang="en-GB" sz="1400" b="0" dirty="0"/>
                    </a:p>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58240">
                <a:tc>
                  <a:txBody>
                    <a:bodyPr/>
                    <a:lstStyle/>
                    <a:p>
                      <a:pPr algn="ctr"/>
                      <a:endParaRPr lang="en-GB" sz="1400" b="0" dirty="0"/>
                    </a:p>
                    <a:p>
                      <a:pPr algn="ctr"/>
                      <a:endParaRPr lang="en-GB" sz="1400" b="0" dirty="0"/>
                    </a:p>
                    <a:p>
                      <a:pPr algn="ctr"/>
                      <a:endParaRPr lang="en-GB" sz="1400" b="0" dirty="0"/>
                    </a:p>
                    <a:p>
                      <a:pPr algn="ctr"/>
                      <a:endParaRPr lang="en-GB" sz="1400" b="0" dirty="0"/>
                    </a:p>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158240">
                <a:tc>
                  <a:txBody>
                    <a:bodyPr/>
                    <a:lstStyle/>
                    <a:p>
                      <a:pPr algn="ctr"/>
                      <a:endParaRPr lang="en-GB" sz="1400" b="0" dirty="0"/>
                    </a:p>
                    <a:p>
                      <a:pPr algn="ctr"/>
                      <a:endParaRPr lang="en-GB" sz="1400" b="0" dirty="0"/>
                    </a:p>
                    <a:p>
                      <a:pPr algn="ctr"/>
                      <a:endParaRPr lang="en-GB" sz="1400" b="0" dirty="0"/>
                    </a:p>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158240">
                <a:tc>
                  <a:txBody>
                    <a:bodyPr/>
                    <a:lstStyle/>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tc>
                  <a:txBody>
                    <a:bodyPr/>
                    <a:lstStyle/>
                    <a:p>
                      <a:pPr algn="ctr"/>
                      <a:endParaRPr lang="en-GB" sz="14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19325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2950" y="0"/>
            <a:ext cx="8420100" cy="1470025"/>
          </a:xfrm>
        </p:spPr>
        <p:txBody>
          <a:bodyPr/>
          <a:lstStyle/>
          <a:p>
            <a:r>
              <a:rPr lang="en-GB" b="1" dirty="0"/>
              <a:t>Jacques Francis</a:t>
            </a:r>
            <a:r>
              <a:rPr lang="en-GB" dirty="0"/>
              <a:t>, the salvage diver</a:t>
            </a:r>
            <a:endParaRPr lang="en-GB" b="1" dirty="0"/>
          </a:p>
        </p:txBody>
      </p:sp>
      <p:sp>
        <p:nvSpPr>
          <p:cNvPr id="4" name="TextBox 3"/>
          <p:cNvSpPr txBox="1"/>
          <p:nvPr/>
        </p:nvSpPr>
        <p:spPr>
          <a:xfrm>
            <a:off x="1066223" y="1470025"/>
            <a:ext cx="4452504" cy="3970318"/>
          </a:xfrm>
          <a:prstGeom prst="rect">
            <a:avLst/>
          </a:prstGeom>
          <a:noFill/>
        </p:spPr>
        <p:txBody>
          <a:bodyPr wrap="square" rtlCol="0">
            <a:spAutoFit/>
          </a:bodyPr>
          <a:lstStyle/>
          <a:p>
            <a:pPr algn="just"/>
            <a:r>
              <a:rPr lang="en-GB" dirty="0"/>
              <a:t>Jacques Francis was an </a:t>
            </a:r>
            <a:r>
              <a:rPr lang="en-GB" b="1" dirty="0"/>
              <a:t>expect swimmer and diver</a:t>
            </a:r>
            <a:r>
              <a:rPr lang="en-GB" dirty="0"/>
              <a:t>, which were skills common in his native land, but </a:t>
            </a:r>
            <a:r>
              <a:rPr lang="en-GB" b="1" dirty="0"/>
              <a:t>extremely rare </a:t>
            </a:r>
            <a:r>
              <a:rPr lang="en-GB" dirty="0"/>
              <a:t>in Tudor England.</a:t>
            </a:r>
          </a:p>
          <a:p>
            <a:pPr algn="just"/>
            <a:endParaRPr lang="en-GB" dirty="0"/>
          </a:p>
          <a:p>
            <a:pPr algn="just"/>
            <a:r>
              <a:rPr lang="en-GB" dirty="0"/>
              <a:t>He was </a:t>
            </a:r>
            <a:r>
              <a:rPr lang="en-GB" b="1" dirty="0"/>
              <a:t>hired</a:t>
            </a:r>
            <a:r>
              <a:rPr lang="en-GB" dirty="0"/>
              <a:t> as part of a team to </a:t>
            </a:r>
            <a:r>
              <a:rPr lang="en-GB" b="1" dirty="0"/>
              <a:t>salvage</a:t>
            </a:r>
            <a:r>
              <a:rPr lang="en-GB" dirty="0"/>
              <a:t> (go and collect and recover) </a:t>
            </a:r>
            <a:r>
              <a:rPr lang="en-GB" b="1" dirty="0"/>
              <a:t>guns</a:t>
            </a:r>
            <a:r>
              <a:rPr lang="en-GB" dirty="0"/>
              <a:t> from the wreck of a ship, the Mary Rose, in 1546.</a:t>
            </a:r>
          </a:p>
          <a:p>
            <a:pPr algn="just"/>
            <a:endParaRPr lang="en-GB" dirty="0"/>
          </a:p>
          <a:p>
            <a:pPr algn="just"/>
            <a:r>
              <a:rPr lang="en-GB" dirty="0"/>
              <a:t>Francis had a Venetian master, Peter Paulo </a:t>
            </a:r>
            <a:r>
              <a:rPr lang="en-GB" dirty="0" err="1"/>
              <a:t>Corsi</a:t>
            </a:r>
            <a:r>
              <a:rPr lang="en-GB" dirty="0"/>
              <a:t>. </a:t>
            </a:r>
            <a:r>
              <a:rPr lang="en-GB" dirty="0" err="1"/>
              <a:t>Corsi</a:t>
            </a:r>
            <a:r>
              <a:rPr lang="en-GB" dirty="0"/>
              <a:t> was accused of theft by a group of Italian merchants based in Southampton. </a:t>
            </a:r>
            <a:r>
              <a:rPr lang="en-GB" b="1" dirty="0"/>
              <a:t>Francis became the first known African to give evidence in an English court of law,</a:t>
            </a:r>
            <a:r>
              <a:rPr lang="en-GB" dirty="0"/>
              <a:t> as he sought to defend his master.</a:t>
            </a:r>
          </a:p>
        </p:txBody>
      </p:sp>
      <p:pic>
        <p:nvPicPr>
          <p:cNvPr id="5" name="Picture 4" descr="hca13_9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3635" y="1377661"/>
            <a:ext cx="3417455" cy="4132262"/>
          </a:xfrm>
          <a:prstGeom prst="rect">
            <a:avLst/>
          </a:prstGeom>
        </p:spPr>
      </p:pic>
      <p:sp>
        <p:nvSpPr>
          <p:cNvPr id="6" name="TextBox 5"/>
          <p:cNvSpPr txBox="1"/>
          <p:nvPr/>
        </p:nvSpPr>
        <p:spPr>
          <a:xfrm>
            <a:off x="6003634" y="5602287"/>
            <a:ext cx="3417455" cy="1015663"/>
          </a:xfrm>
          <a:prstGeom prst="rect">
            <a:avLst/>
          </a:prstGeom>
          <a:solidFill>
            <a:schemeClr val="tx1"/>
          </a:solidFill>
          <a:ln>
            <a:solidFill>
              <a:srgbClr val="000000"/>
            </a:solidFill>
          </a:ln>
        </p:spPr>
        <p:txBody>
          <a:bodyPr wrap="square" rtlCol="0">
            <a:spAutoFit/>
          </a:bodyPr>
          <a:lstStyle/>
          <a:p>
            <a:pPr algn="just"/>
            <a:r>
              <a:rPr lang="en-GB" sz="1200" dirty="0">
                <a:solidFill>
                  <a:schemeClr val="bg1"/>
                </a:solidFill>
              </a:rPr>
              <a:t>An extract from the court record where Francis provided evidence to support his master. </a:t>
            </a:r>
          </a:p>
          <a:p>
            <a:pPr algn="just"/>
            <a:endParaRPr lang="en-GB" sz="1200" dirty="0">
              <a:solidFill>
                <a:schemeClr val="bg1"/>
              </a:solidFill>
            </a:endParaRPr>
          </a:p>
          <a:p>
            <a:pPr algn="just"/>
            <a:r>
              <a:rPr lang="en-GB" sz="1200" dirty="0">
                <a:solidFill>
                  <a:schemeClr val="bg1"/>
                </a:solidFill>
              </a:rPr>
              <a:t>‘his Black diver Jacques Francis and other named servants of </a:t>
            </a:r>
            <a:r>
              <a:rPr lang="en-GB" sz="1200" dirty="0" err="1">
                <a:solidFill>
                  <a:schemeClr val="bg1"/>
                </a:solidFill>
              </a:rPr>
              <a:t>Corso’s</a:t>
            </a:r>
            <a:r>
              <a:rPr lang="en-GB" sz="1200" dirty="0">
                <a:solidFill>
                  <a:schemeClr val="bg1"/>
                </a:solidFill>
              </a:rPr>
              <a:t>’</a:t>
            </a:r>
          </a:p>
        </p:txBody>
      </p:sp>
    </p:spTree>
    <p:extLst>
      <p:ext uri="{BB962C8B-B14F-4D97-AF65-F5344CB8AC3E}">
        <p14:creationId xmlns:p14="http://schemas.microsoft.com/office/powerpoint/2010/main" val="427703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5860" y="-53976"/>
            <a:ext cx="84201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t>Edward </a:t>
            </a:r>
            <a:r>
              <a:rPr lang="en-GB" b="1" dirty="0" err="1"/>
              <a:t>Swarthye</a:t>
            </a:r>
            <a:r>
              <a:rPr lang="en-GB" b="1" dirty="0"/>
              <a:t>, </a:t>
            </a:r>
            <a:r>
              <a:rPr lang="en-GB" dirty="0"/>
              <a:t>the porter</a:t>
            </a:r>
            <a:endParaRPr lang="en-GB" b="1" dirty="0"/>
          </a:p>
        </p:txBody>
      </p:sp>
      <p:sp>
        <p:nvSpPr>
          <p:cNvPr id="3" name="TextBox 2"/>
          <p:cNvSpPr txBox="1"/>
          <p:nvPr/>
        </p:nvSpPr>
        <p:spPr>
          <a:xfrm>
            <a:off x="442769" y="727245"/>
            <a:ext cx="9255413" cy="4801315"/>
          </a:xfrm>
          <a:prstGeom prst="rect">
            <a:avLst/>
          </a:prstGeom>
          <a:noFill/>
        </p:spPr>
        <p:txBody>
          <a:bodyPr wrap="square" rtlCol="0">
            <a:spAutoFit/>
          </a:bodyPr>
          <a:lstStyle/>
          <a:p>
            <a:pPr algn="just"/>
            <a:r>
              <a:rPr lang="en-GB" dirty="0"/>
              <a:t>‘In White Cross Manor, in the last decade of Elizabeth I’s reign, a Black Tudor, known as Edward </a:t>
            </a:r>
            <a:r>
              <a:rPr lang="en-GB" dirty="0" err="1"/>
              <a:t>Swarthye</a:t>
            </a:r>
            <a:r>
              <a:rPr lang="en-GB" dirty="0"/>
              <a:t>, alias ‘Negro’ whipped an Englishman named John </a:t>
            </a:r>
            <a:r>
              <a:rPr lang="en-GB" dirty="0" err="1"/>
              <a:t>Guye</a:t>
            </a:r>
            <a:r>
              <a:rPr lang="en-GB" dirty="0"/>
              <a:t>.’</a:t>
            </a:r>
          </a:p>
          <a:p>
            <a:pPr algn="just"/>
            <a:endParaRPr lang="en-GB" dirty="0"/>
          </a:p>
          <a:p>
            <a:pPr algn="just"/>
            <a:r>
              <a:rPr lang="en-GB" dirty="0"/>
              <a:t>In 1596, Edward </a:t>
            </a:r>
            <a:r>
              <a:rPr lang="en-GB" dirty="0" err="1"/>
              <a:t>Swarthye</a:t>
            </a:r>
            <a:r>
              <a:rPr lang="en-GB" dirty="0"/>
              <a:t> </a:t>
            </a:r>
            <a:r>
              <a:rPr lang="en-GB" b="1" dirty="0"/>
              <a:t>whipped John </a:t>
            </a:r>
            <a:r>
              <a:rPr lang="en-GB" b="1" dirty="0" err="1"/>
              <a:t>Guye</a:t>
            </a:r>
            <a:r>
              <a:rPr lang="en-GB" dirty="0"/>
              <a:t>. Both </a:t>
            </a:r>
            <a:r>
              <a:rPr lang="en-GB" dirty="0" err="1"/>
              <a:t>Swarthye</a:t>
            </a:r>
            <a:r>
              <a:rPr lang="en-GB" dirty="0"/>
              <a:t> and </a:t>
            </a:r>
            <a:r>
              <a:rPr lang="en-GB" dirty="0" err="1"/>
              <a:t>Guye</a:t>
            </a:r>
            <a:r>
              <a:rPr lang="en-GB" dirty="0"/>
              <a:t> were </a:t>
            </a:r>
            <a:r>
              <a:rPr lang="en-GB" b="1" dirty="0"/>
              <a:t>servants </a:t>
            </a:r>
            <a:r>
              <a:rPr lang="en-GB" dirty="0"/>
              <a:t>in the Gloucestershire household of Sir Edward </a:t>
            </a:r>
            <a:r>
              <a:rPr lang="en-GB" dirty="0" err="1"/>
              <a:t>Wynter</a:t>
            </a:r>
            <a:r>
              <a:rPr lang="en-GB" dirty="0"/>
              <a:t>: </a:t>
            </a:r>
            <a:r>
              <a:rPr lang="en-GB" dirty="0" err="1"/>
              <a:t>Guye</a:t>
            </a:r>
            <a:r>
              <a:rPr lang="en-GB" dirty="0"/>
              <a:t> managed the iron works, whilst </a:t>
            </a:r>
            <a:r>
              <a:rPr lang="en-GB" dirty="0" err="1"/>
              <a:t>Swarthye</a:t>
            </a:r>
            <a:r>
              <a:rPr lang="en-GB" dirty="0"/>
              <a:t> was a porter.</a:t>
            </a:r>
          </a:p>
          <a:p>
            <a:pPr algn="just"/>
            <a:endParaRPr lang="en-GB" dirty="0"/>
          </a:p>
          <a:p>
            <a:pPr algn="just"/>
            <a:r>
              <a:rPr lang="en-GB" dirty="0" err="1"/>
              <a:t>Swarthye</a:t>
            </a:r>
            <a:r>
              <a:rPr lang="en-GB" dirty="0"/>
              <a:t> had probably been brought home by </a:t>
            </a:r>
            <a:r>
              <a:rPr lang="en-GB" dirty="0" err="1"/>
              <a:t>Wynter</a:t>
            </a:r>
            <a:r>
              <a:rPr lang="en-GB" dirty="0"/>
              <a:t> after he captained the Aid on Francis Drake’s Caribbean raid of 1585-6. </a:t>
            </a:r>
            <a:r>
              <a:rPr lang="en-GB" dirty="0" err="1"/>
              <a:t>Swarthye</a:t>
            </a:r>
            <a:r>
              <a:rPr lang="en-GB" dirty="0"/>
              <a:t> was one of many Africans </a:t>
            </a:r>
            <a:r>
              <a:rPr lang="en-GB" b="1" dirty="0"/>
              <a:t>who fled their Spanish enslavers</a:t>
            </a:r>
            <a:r>
              <a:rPr lang="en-GB" dirty="0"/>
              <a:t> to join the English.</a:t>
            </a:r>
          </a:p>
          <a:p>
            <a:pPr algn="just"/>
            <a:endParaRPr lang="en-GB" dirty="0"/>
          </a:p>
          <a:p>
            <a:pPr algn="just"/>
            <a:r>
              <a:rPr lang="en-GB" dirty="0"/>
              <a:t>The whipping was one incident in an </a:t>
            </a:r>
            <a:r>
              <a:rPr lang="en-GB" dirty="0" err="1"/>
              <a:t>ongoing</a:t>
            </a:r>
            <a:r>
              <a:rPr lang="en-GB" dirty="0"/>
              <a:t> family feud between the </a:t>
            </a:r>
            <a:r>
              <a:rPr lang="en-GB" dirty="0" err="1"/>
              <a:t>Wynters</a:t>
            </a:r>
            <a:r>
              <a:rPr lang="en-GB" dirty="0"/>
              <a:t> and their neighbours the </a:t>
            </a:r>
            <a:r>
              <a:rPr lang="en-GB" dirty="0" err="1"/>
              <a:t>Buckes</a:t>
            </a:r>
            <a:r>
              <a:rPr lang="en-GB" dirty="0"/>
              <a:t>. Edward </a:t>
            </a:r>
            <a:r>
              <a:rPr lang="en-GB" dirty="0" err="1"/>
              <a:t>Swarthye</a:t>
            </a:r>
            <a:r>
              <a:rPr lang="en-GB" dirty="0"/>
              <a:t> appeared as a witness in the ensuing court cause in 1597, his testimony confirming that he, a Black Tudor, had whipped a white man before a crowd assembled in the Great Hall at the </a:t>
            </a:r>
            <a:r>
              <a:rPr lang="en-GB" dirty="0" err="1"/>
              <a:t>Wynter’s</a:t>
            </a:r>
            <a:r>
              <a:rPr lang="en-GB" dirty="0"/>
              <a:t> home, White Cross Manor.</a:t>
            </a:r>
          </a:p>
          <a:p>
            <a:pPr algn="just"/>
            <a:endParaRPr lang="en-GB" dirty="0"/>
          </a:p>
          <a:p>
            <a:pPr algn="just"/>
            <a:endParaRPr lang="en-GB" dirty="0"/>
          </a:p>
        </p:txBody>
      </p:sp>
      <p:pic>
        <p:nvPicPr>
          <p:cNvPr id="4" name="Picture 3"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4727" y="5049633"/>
            <a:ext cx="4779817" cy="1600549"/>
          </a:xfrm>
          <a:prstGeom prst="rect">
            <a:avLst/>
          </a:prstGeom>
        </p:spPr>
      </p:pic>
    </p:spTree>
    <p:extLst>
      <p:ext uri="{BB962C8B-B14F-4D97-AF65-F5344CB8AC3E}">
        <p14:creationId xmlns:p14="http://schemas.microsoft.com/office/powerpoint/2010/main" val="59482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2768" y="61479"/>
            <a:ext cx="9001413"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t>Reasonable Blackman, </a:t>
            </a:r>
            <a:r>
              <a:rPr lang="en-GB" dirty="0"/>
              <a:t>the silk weaver</a:t>
            </a:r>
            <a:endParaRPr lang="en-GB" b="1" dirty="0"/>
          </a:p>
        </p:txBody>
      </p:sp>
      <p:sp>
        <p:nvSpPr>
          <p:cNvPr id="3" name="TextBox 2"/>
          <p:cNvSpPr txBox="1"/>
          <p:nvPr/>
        </p:nvSpPr>
        <p:spPr>
          <a:xfrm>
            <a:off x="535131" y="1462677"/>
            <a:ext cx="4798869" cy="3693319"/>
          </a:xfrm>
          <a:prstGeom prst="rect">
            <a:avLst/>
          </a:prstGeom>
          <a:noFill/>
        </p:spPr>
        <p:txBody>
          <a:bodyPr wrap="square" rtlCol="0">
            <a:spAutoFit/>
          </a:bodyPr>
          <a:lstStyle/>
          <a:p>
            <a:pPr algn="just"/>
            <a:r>
              <a:rPr lang="en-GB" dirty="0"/>
              <a:t>Reasonable Blackman made an </a:t>
            </a:r>
            <a:r>
              <a:rPr lang="en-GB" b="1" dirty="0"/>
              <a:t>independent living </a:t>
            </a:r>
            <a:r>
              <a:rPr lang="en-GB" dirty="0"/>
              <a:t>as a </a:t>
            </a:r>
            <a:r>
              <a:rPr lang="en-GB" b="1" dirty="0"/>
              <a:t>silk weaver </a:t>
            </a:r>
            <a:r>
              <a:rPr lang="en-GB" dirty="0"/>
              <a:t>living in Southwark c.1579-1592. The silk industry was new to England but its products were the height of fashion.</a:t>
            </a:r>
          </a:p>
          <a:p>
            <a:pPr algn="just"/>
            <a:endParaRPr lang="en-GB" dirty="0"/>
          </a:p>
          <a:p>
            <a:pPr algn="just"/>
            <a:r>
              <a:rPr lang="en-GB" dirty="0"/>
              <a:t>He had probably </a:t>
            </a:r>
            <a:r>
              <a:rPr lang="en-GB" b="1" dirty="0"/>
              <a:t>arrived in London from the Netherlands</a:t>
            </a:r>
            <a:r>
              <a:rPr lang="en-GB" dirty="0"/>
              <a:t>, which had both a sizeable African population and was a known centre for cloth manufacture.</a:t>
            </a:r>
          </a:p>
          <a:p>
            <a:pPr algn="just"/>
            <a:endParaRPr lang="en-GB" dirty="0"/>
          </a:p>
          <a:p>
            <a:pPr algn="just"/>
            <a:r>
              <a:rPr lang="en-GB" dirty="0"/>
              <a:t>He </a:t>
            </a:r>
            <a:r>
              <a:rPr lang="en-GB" b="1" dirty="0"/>
              <a:t>had a family </a:t>
            </a:r>
            <a:r>
              <a:rPr lang="en-GB" dirty="0"/>
              <a:t>of at least three children, but sadly lost a daughter, Jane, and a son, Edmund, to the plague that struck London in 1592.</a:t>
            </a:r>
          </a:p>
        </p:txBody>
      </p:sp>
      <p:pic>
        <p:nvPicPr>
          <p:cNvPr id="5" name="Picture 4" descr="download.jpg"/>
          <p:cNvPicPr>
            <a:picLocks noChangeAspect="1"/>
          </p:cNvPicPr>
          <p:nvPr/>
        </p:nvPicPr>
        <p:blipFill rotWithShape="1">
          <a:blip r:embed="rId2">
            <a:extLst>
              <a:ext uri="{28A0092B-C50C-407E-A947-70E740481C1C}">
                <a14:useLocalDpi xmlns:a14="http://schemas.microsoft.com/office/drawing/2010/main" val="0"/>
              </a:ext>
            </a:extLst>
          </a:blip>
          <a:srcRect l="68182"/>
          <a:stretch/>
        </p:blipFill>
        <p:spPr>
          <a:xfrm>
            <a:off x="6396181" y="1462677"/>
            <a:ext cx="2516909" cy="3693319"/>
          </a:xfrm>
          <a:prstGeom prst="rect">
            <a:avLst/>
          </a:prstGeom>
        </p:spPr>
      </p:pic>
    </p:spTree>
    <p:extLst>
      <p:ext uri="{BB962C8B-B14F-4D97-AF65-F5344CB8AC3E}">
        <p14:creationId xmlns:p14="http://schemas.microsoft.com/office/powerpoint/2010/main" val="355342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2768" y="61479"/>
            <a:ext cx="9001413"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t>Mary </a:t>
            </a:r>
            <a:r>
              <a:rPr lang="en-GB" b="1" dirty="0" err="1"/>
              <a:t>Fillis</a:t>
            </a:r>
            <a:r>
              <a:rPr lang="en-GB" b="1" dirty="0"/>
              <a:t>, </a:t>
            </a:r>
            <a:r>
              <a:rPr lang="en-GB" dirty="0"/>
              <a:t>the Moroccan convert</a:t>
            </a:r>
            <a:endParaRPr lang="en-GB" b="1" dirty="0"/>
          </a:p>
        </p:txBody>
      </p:sp>
      <p:sp>
        <p:nvSpPr>
          <p:cNvPr id="3" name="TextBox 2"/>
          <p:cNvSpPr txBox="1"/>
          <p:nvPr/>
        </p:nvSpPr>
        <p:spPr>
          <a:xfrm>
            <a:off x="1043131" y="1462677"/>
            <a:ext cx="5399233" cy="3970318"/>
          </a:xfrm>
          <a:prstGeom prst="rect">
            <a:avLst/>
          </a:prstGeom>
          <a:noFill/>
        </p:spPr>
        <p:txBody>
          <a:bodyPr wrap="square" rtlCol="0">
            <a:spAutoFit/>
          </a:bodyPr>
          <a:lstStyle/>
          <a:p>
            <a:pPr algn="just"/>
            <a:r>
              <a:rPr lang="en-GB" dirty="0"/>
              <a:t>Mary </a:t>
            </a:r>
            <a:r>
              <a:rPr lang="en-GB" dirty="0" err="1"/>
              <a:t>Fillis</a:t>
            </a:r>
            <a:r>
              <a:rPr lang="en-GB" dirty="0"/>
              <a:t> was the daughter of a Moroccan basket weaver and shovel maker. She came to London around c.1583-4 where she became a </a:t>
            </a:r>
            <a:r>
              <a:rPr lang="en-GB" b="1" dirty="0"/>
              <a:t>servant</a:t>
            </a:r>
            <a:r>
              <a:rPr lang="en-GB" dirty="0"/>
              <a:t> to John Barker, a merchant.</a:t>
            </a:r>
          </a:p>
          <a:p>
            <a:pPr algn="just"/>
            <a:endParaRPr lang="en-GB" dirty="0"/>
          </a:p>
          <a:p>
            <a:pPr algn="just"/>
            <a:r>
              <a:rPr lang="en-GB" dirty="0"/>
              <a:t>By the time of her </a:t>
            </a:r>
            <a:r>
              <a:rPr lang="en-GB" b="1" dirty="0"/>
              <a:t>baptism in the summer of 1597, </a:t>
            </a:r>
            <a:r>
              <a:rPr lang="en-GB" dirty="0"/>
              <a:t>she was working for a seamstress from East Smithfield named Millicent Porter. Porter died on 28 June 1599 but we do not know what happened to </a:t>
            </a:r>
            <a:r>
              <a:rPr lang="en-GB" dirty="0" err="1"/>
              <a:t>Fillis</a:t>
            </a:r>
            <a:r>
              <a:rPr lang="en-GB" dirty="0"/>
              <a:t> after this.</a:t>
            </a:r>
          </a:p>
          <a:p>
            <a:pPr algn="just"/>
            <a:endParaRPr lang="en-GB" dirty="0"/>
          </a:p>
          <a:p>
            <a:pPr algn="just"/>
            <a:r>
              <a:rPr lang="en-GB" dirty="0"/>
              <a:t>She was present in London during a period which saw a succession of ambassadors arriving in England from her native land of Morocco in order to </a:t>
            </a:r>
            <a:r>
              <a:rPr lang="en-GB" b="1" dirty="0"/>
              <a:t>negotiate alliances against the common enemy</a:t>
            </a:r>
            <a:r>
              <a:rPr lang="en-GB" dirty="0"/>
              <a:t>: Spain.</a:t>
            </a:r>
          </a:p>
        </p:txBody>
      </p:sp>
      <p:pic>
        <p:nvPicPr>
          <p:cNvPr id="4" name="Picture 3" descr="images.jpg"/>
          <p:cNvPicPr>
            <a:picLocks noChangeAspect="1"/>
          </p:cNvPicPr>
          <p:nvPr/>
        </p:nvPicPr>
        <p:blipFill rotWithShape="1">
          <a:blip r:embed="rId2">
            <a:extLst>
              <a:ext uri="{28A0092B-C50C-407E-A947-70E740481C1C}">
                <a14:useLocalDpi xmlns:a14="http://schemas.microsoft.com/office/drawing/2010/main" val="0"/>
              </a:ext>
            </a:extLst>
          </a:blip>
          <a:srcRect r="40404"/>
          <a:stretch/>
        </p:blipFill>
        <p:spPr>
          <a:xfrm>
            <a:off x="6705600" y="1531504"/>
            <a:ext cx="2664598" cy="3548496"/>
          </a:xfrm>
          <a:prstGeom prst="rect">
            <a:avLst/>
          </a:prstGeom>
        </p:spPr>
      </p:pic>
    </p:spTree>
    <p:extLst>
      <p:ext uri="{BB962C8B-B14F-4D97-AF65-F5344CB8AC3E}">
        <p14:creationId xmlns:p14="http://schemas.microsoft.com/office/powerpoint/2010/main" val="35323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0" y="223115"/>
            <a:ext cx="8289636"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err="1"/>
              <a:t>Dederi</a:t>
            </a:r>
            <a:r>
              <a:rPr lang="en-GB" b="1" dirty="0"/>
              <a:t> </a:t>
            </a:r>
            <a:r>
              <a:rPr lang="en-GB" b="1" dirty="0" err="1"/>
              <a:t>Jaquoah</a:t>
            </a:r>
            <a:r>
              <a:rPr lang="en-GB" b="1" dirty="0"/>
              <a:t>, </a:t>
            </a:r>
            <a:r>
              <a:rPr lang="en-GB" dirty="0"/>
              <a:t>the prince of River </a:t>
            </a:r>
            <a:r>
              <a:rPr lang="en-GB" dirty="0" err="1"/>
              <a:t>Cestos</a:t>
            </a:r>
            <a:endParaRPr lang="en-GB" b="1" dirty="0"/>
          </a:p>
        </p:txBody>
      </p:sp>
      <p:sp>
        <p:nvSpPr>
          <p:cNvPr id="3" name="TextBox 2"/>
          <p:cNvSpPr txBox="1"/>
          <p:nvPr/>
        </p:nvSpPr>
        <p:spPr>
          <a:xfrm>
            <a:off x="762000" y="2016859"/>
            <a:ext cx="5399233" cy="4247317"/>
          </a:xfrm>
          <a:prstGeom prst="rect">
            <a:avLst/>
          </a:prstGeom>
          <a:noFill/>
        </p:spPr>
        <p:txBody>
          <a:bodyPr wrap="square" rtlCol="0">
            <a:spAutoFit/>
          </a:bodyPr>
          <a:lstStyle/>
          <a:p>
            <a:pPr algn="just"/>
            <a:r>
              <a:rPr lang="en-GB" dirty="0" err="1"/>
              <a:t>Jaquoah</a:t>
            </a:r>
            <a:r>
              <a:rPr lang="en-GB" dirty="0"/>
              <a:t> was the </a:t>
            </a:r>
            <a:r>
              <a:rPr lang="en-GB" b="1" dirty="0"/>
              <a:t>son of King </a:t>
            </a:r>
            <a:r>
              <a:rPr lang="en-GB" b="1" dirty="0" err="1"/>
              <a:t>Caddi-biah</a:t>
            </a:r>
            <a:r>
              <a:rPr lang="en-GB" b="1" dirty="0"/>
              <a:t>, </a:t>
            </a:r>
            <a:r>
              <a:rPr lang="en-GB" dirty="0"/>
              <a:t>who ruled a kingdom in modern-day Liberia known for its </a:t>
            </a:r>
            <a:r>
              <a:rPr lang="en-GB" dirty="0" err="1"/>
              <a:t>meleguetta</a:t>
            </a:r>
            <a:r>
              <a:rPr lang="en-GB" dirty="0"/>
              <a:t> pepper or ‘grains of paradise’ and ivory.</a:t>
            </a:r>
          </a:p>
          <a:p>
            <a:pPr algn="just"/>
            <a:endParaRPr lang="en-GB" dirty="0"/>
          </a:p>
          <a:p>
            <a:pPr algn="just"/>
            <a:r>
              <a:rPr lang="en-GB" dirty="0"/>
              <a:t> He arrived in England aboard the Abigail in the autumn of 1610, and was </a:t>
            </a:r>
            <a:r>
              <a:rPr lang="en-GB" b="1" dirty="0"/>
              <a:t>baptised in the City of London church </a:t>
            </a:r>
            <a:r>
              <a:rPr lang="en-GB" dirty="0"/>
              <a:t>of St. Mildred’s Poultry on New Year’s Day 1611. He spent two years in England with John Davies, the leading Guinea merchant of the day, before returning home. </a:t>
            </a:r>
          </a:p>
          <a:p>
            <a:pPr algn="just"/>
            <a:endParaRPr lang="en-GB" dirty="0"/>
          </a:p>
          <a:p>
            <a:pPr algn="just"/>
            <a:r>
              <a:rPr lang="en-GB" dirty="0"/>
              <a:t>In 1615, he received a </a:t>
            </a:r>
            <a:r>
              <a:rPr lang="en-GB" b="1" dirty="0"/>
              <a:t>delegation (task) of East India Company</a:t>
            </a:r>
            <a:r>
              <a:rPr lang="en-GB" dirty="0"/>
              <a:t> merchants en route to Bantam. They reported that he </a:t>
            </a:r>
            <a:r>
              <a:rPr lang="en-GB" b="1" dirty="0"/>
              <a:t>spoke good English </a:t>
            </a:r>
            <a:r>
              <a:rPr lang="en-GB" dirty="0"/>
              <a:t>and made </a:t>
            </a:r>
            <a:r>
              <a:rPr lang="en-GB" b="1" dirty="0"/>
              <a:t>‘great proffers and promises of trade’. </a:t>
            </a:r>
          </a:p>
        </p:txBody>
      </p:sp>
      <p:pic>
        <p:nvPicPr>
          <p:cNvPr id="4" name="Picture 3" descr="download.jpg"/>
          <p:cNvPicPr>
            <a:picLocks noChangeAspect="1"/>
          </p:cNvPicPr>
          <p:nvPr/>
        </p:nvPicPr>
        <p:blipFill rotWithShape="1">
          <a:blip r:embed="rId2">
            <a:extLst>
              <a:ext uri="{28A0092B-C50C-407E-A947-70E740481C1C}">
                <a14:useLocalDpi xmlns:a14="http://schemas.microsoft.com/office/drawing/2010/main" val="0"/>
              </a:ext>
            </a:extLst>
          </a:blip>
          <a:srcRect l="18993" r="18482"/>
          <a:stretch/>
        </p:blipFill>
        <p:spPr>
          <a:xfrm>
            <a:off x="6550314" y="4087091"/>
            <a:ext cx="3032414" cy="2007754"/>
          </a:xfrm>
          <a:prstGeom prst="rect">
            <a:avLst/>
          </a:prstGeom>
        </p:spPr>
      </p:pic>
      <p:pic>
        <p:nvPicPr>
          <p:cNvPr id="5" name="Picture 4"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314" y="1476150"/>
            <a:ext cx="3032414" cy="2213778"/>
          </a:xfrm>
          <a:prstGeom prst="rect">
            <a:avLst/>
          </a:prstGeom>
        </p:spPr>
      </p:pic>
    </p:spTree>
    <p:extLst>
      <p:ext uri="{BB962C8B-B14F-4D97-AF65-F5344CB8AC3E}">
        <p14:creationId xmlns:p14="http://schemas.microsoft.com/office/powerpoint/2010/main" val="26933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5818" y="223115"/>
            <a:ext cx="8289636"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t>John Anthony, </a:t>
            </a:r>
            <a:r>
              <a:rPr lang="en-GB" dirty="0"/>
              <a:t>mariner of Dover</a:t>
            </a:r>
            <a:endParaRPr lang="en-GB" b="1" dirty="0"/>
          </a:p>
        </p:txBody>
      </p:sp>
      <p:sp>
        <p:nvSpPr>
          <p:cNvPr id="3" name="Rectangle 2"/>
          <p:cNvSpPr/>
          <p:nvPr/>
        </p:nvSpPr>
        <p:spPr>
          <a:xfrm>
            <a:off x="1137228" y="1305434"/>
            <a:ext cx="4953000" cy="4801315"/>
          </a:xfrm>
          <a:prstGeom prst="rect">
            <a:avLst/>
          </a:prstGeom>
        </p:spPr>
        <p:txBody>
          <a:bodyPr>
            <a:spAutoFit/>
          </a:bodyPr>
          <a:lstStyle/>
          <a:p>
            <a:pPr algn="just"/>
            <a:r>
              <a:rPr lang="en-GB" dirty="0"/>
              <a:t>John Anthony was a </a:t>
            </a:r>
            <a:r>
              <a:rPr lang="en-GB" b="1" dirty="0"/>
              <a:t>sailor </a:t>
            </a:r>
            <a:r>
              <a:rPr lang="en-GB" dirty="0"/>
              <a:t>who almost certainly </a:t>
            </a:r>
            <a:r>
              <a:rPr lang="en-GB" b="1" dirty="0"/>
              <a:t>came to England with the pirate </a:t>
            </a:r>
            <a:r>
              <a:rPr lang="en-GB" dirty="0"/>
              <a:t>Sir Henry Mainwaring. In 1619 he was </a:t>
            </a:r>
            <a:r>
              <a:rPr lang="en-GB" b="1" dirty="0"/>
              <a:t>employed aboard The Silver Falcon, a ship on a voyage to Virginia. </a:t>
            </a:r>
          </a:p>
          <a:p>
            <a:pPr algn="just"/>
            <a:endParaRPr lang="en-GB" dirty="0"/>
          </a:p>
          <a:p>
            <a:pPr algn="just"/>
            <a:r>
              <a:rPr lang="en-GB" dirty="0"/>
              <a:t>If all had gone to plan, Anthony- a </a:t>
            </a:r>
            <a:r>
              <a:rPr lang="en-GB" b="1" dirty="0"/>
              <a:t>free, waged sailor</a:t>
            </a:r>
            <a:r>
              <a:rPr lang="en-GB" dirty="0"/>
              <a:t>- would have been the first African to arrive in an English colony in mainland North America. However the </a:t>
            </a:r>
            <a:r>
              <a:rPr lang="en-GB" b="1" dirty="0"/>
              <a:t>ship only made it as far as Bermuda, </a:t>
            </a:r>
            <a:r>
              <a:rPr lang="en-GB" dirty="0"/>
              <a:t>where it acquired a cargo of tobacco in dubious circumstances, before docking unexpectedly in the Netherlands. A </a:t>
            </a:r>
            <a:r>
              <a:rPr lang="en-GB" b="1" dirty="0"/>
              <a:t>bitter dispute</a:t>
            </a:r>
            <a:r>
              <a:rPr lang="en-GB" dirty="0"/>
              <a:t> followed between the owner of the ship, Lord </a:t>
            </a:r>
            <a:r>
              <a:rPr lang="en-GB" dirty="0" err="1"/>
              <a:t>Zouche</a:t>
            </a:r>
            <a:r>
              <a:rPr lang="en-GB" dirty="0"/>
              <a:t>, and the principal merchant in the venture. This held up the payment of John Anthony’s wages but after petitioning Lord </a:t>
            </a:r>
            <a:r>
              <a:rPr lang="en-GB" dirty="0" err="1"/>
              <a:t>Zouche</a:t>
            </a:r>
            <a:r>
              <a:rPr lang="en-GB" dirty="0"/>
              <a:t>, he </a:t>
            </a:r>
            <a:r>
              <a:rPr lang="en-GB" b="1" dirty="0"/>
              <a:t>eventually received payment with interest </a:t>
            </a:r>
            <a:r>
              <a:rPr lang="en-GB" dirty="0"/>
              <a:t>in the spring of 1620. </a:t>
            </a:r>
          </a:p>
        </p:txBody>
      </p:sp>
      <p:pic>
        <p:nvPicPr>
          <p:cNvPr id="5" name="Picture 4" descr="downloa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8036" y="1508991"/>
            <a:ext cx="2235200" cy="4597758"/>
          </a:xfrm>
          <a:prstGeom prst="rect">
            <a:avLst/>
          </a:prstGeom>
        </p:spPr>
      </p:pic>
    </p:spTree>
    <p:extLst>
      <p:ext uri="{BB962C8B-B14F-4D97-AF65-F5344CB8AC3E}">
        <p14:creationId xmlns:p14="http://schemas.microsoft.com/office/powerpoint/2010/main" val="141656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2544" y="107660"/>
            <a:ext cx="8589819"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err="1"/>
              <a:t>Cattelena</a:t>
            </a:r>
            <a:r>
              <a:rPr lang="en-GB" b="1" dirty="0"/>
              <a:t> of </a:t>
            </a:r>
            <a:r>
              <a:rPr lang="en-GB" b="1" dirty="0" err="1"/>
              <a:t>Almondsbury</a:t>
            </a:r>
            <a:r>
              <a:rPr lang="en-GB" b="1" dirty="0"/>
              <a:t>, </a:t>
            </a:r>
            <a:r>
              <a:rPr lang="en-GB" dirty="0"/>
              <a:t>independent single woman</a:t>
            </a:r>
            <a:endParaRPr lang="en-GB" b="1" dirty="0"/>
          </a:p>
        </p:txBody>
      </p:sp>
      <p:sp>
        <p:nvSpPr>
          <p:cNvPr id="3" name="Rectangle 2"/>
          <p:cNvSpPr/>
          <p:nvPr/>
        </p:nvSpPr>
        <p:spPr>
          <a:xfrm>
            <a:off x="1460498" y="1739322"/>
            <a:ext cx="5351319" cy="4801315"/>
          </a:xfrm>
          <a:prstGeom prst="rect">
            <a:avLst/>
          </a:prstGeom>
        </p:spPr>
        <p:txBody>
          <a:bodyPr wrap="square">
            <a:spAutoFit/>
          </a:bodyPr>
          <a:lstStyle/>
          <a:p>
            <a:pPr algn="just"/>
            <a:r>
              <a:rPr lang="en-GB" dirty="0" err="1"/>
              <a:t>Cattelena</a:t>
            </a:r>
            <a:r>
              <a:rPr lang="en-GB" dirty="0"/>
              <a:t> lived in the small Gloucestershire village of </a:t>
            </a:r>
            <a:r>
              <a:rPr lang="en-GB" dirty="0" err="1"/>
              <a:t>Almondsbury</a:t>
            </a:r>
            <a:r>
              <a:rPr lang="en-GB" dirty="0"/>
              <a:t>, not far from Bristol, until her death in 1625.</a:t>
            </a:r>
          </a:p>
          <a:p>
            <a:pPr algn="just"/>
            <a:endParaRPr lang="en-GB" dirty="0"/>
          </a:p>
          <a:p>
            <a:pPr algn="just"/>
            <a:r>
              <a:rPr lang="en-GB" dirty="0"/>
              <a:t>An </a:t>
            </a:r>
            <a:r>
              <a:rPr lang="en-GB" b="1" dirty="0"/>
              <a:t>inventory survives </a:t>
            </a:r>
            <a:r>
              <a:rPr lang="en-GB" dirty="0"/>
              <a:t>of the goods she owned. Her most valuable possession was a </a:t>
            </a:r>
            <a:r>
              <a:rPr lang="en-GB" b="1" dirty="0"/>
              <a:t>cow</a:t>
            </a:r>
            <a:r>
              <a:rPr lang="en-GB" dirty="0"/>
              <a:t>, which not only</a:t>
            </a:r>
            <a:r>
              <a:rPr lang="en-GB" b="1" dirty="0"/>
              <a:t> supplied her with milk and butter </a:t>
            </a:r>
            <a:r>
              <a:rPr lang="en-GB" dirty="0"/>
              <a:t>but allowed her to </a:t>
            </a:r>
            <a:r>
              <a:rPr lang="en-GB" b="1" dirty="0"/>
              <a:t>profit</a:t>
            </a:r>
            <a:r>
              <a:rPr lang="en-GB" dirty="0"/>
              <a:t> from selling these products to her neighbours. </a:t>
            </a:r>
          </a:p>
          <a:p>
            <a:pPr algn="just"/>
            <a:endParaRPr lang="en-GB" dirty="0"/>
          </a:p>
          <a:p>
            <a:pPr algn="just"/>
            <a:r>
              <a:rPr lang="en-GB" b="1" dirty="0"/>
              <a:t>No furniture is listed, </a:t>
            </a:r>
            <a:r>
              <a:rPr lang="en-GB" dirty="0"/>
              <a:t>which suggests she may have </a:t>
            </a:r>
            <a:r>
              <a:rPr lang="en-GB" b="1" dirty="0"/>
              <a:t>shared her home, </a:t>
            </a:r>
            <a:r>
              <a:rPr lang="en-GB" dirty="0"/>
              <a:t>perhaps with Helen Ford, the widow who administered her estate. Her possessions, from her cooking utensils to her table cloth, each tell us something of her life, but the fact that she had them at all tells us even more. </a:t>
            </a:r>
            <a:r>
              <a:rPr lang="en-GB" b="1" dirty="0"/>
              <a:t>Africans in England, like </a:t>
            </a:r>
            <a:r>
              <a:rPr lang="en-GB" b="1" dirty="0" err="1"/>
              <a:t>Cattelena</a:t>
            </a:r>
            <a:r>
              <a:rPr lang="en-GB" b="1" dirty="0"/>
              <a:t>, were not owned, but possessed property themselves</a:t>
            </a:r>
          </a:p>
        </p:txBody>
      </p:sp>
      <p:pic>
        <p:nvPicPr>
          <p:cNvPr id="4" name="Picture 3" descr="Screen Shot 2018-07-12 at 06.45.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2979" y="1777999"/>
            <a:ext cx="2015546" cy="4762637"/>
          </a:xfrm>
          <a:prstGeom prst="rect">
            <a:avLst/>
          </a:prstGeom>
        </p:spPr>
      </p:pic>
    </p:spTree>
    <p:extLst>
      <p:ext uri="{BB962C8B-B14F-4D97-AF65-F5344CB8AC3E}">
        <p14:creationId xmlns:p14="http://schemas.microsoft.com/office/powerpoint/2010/main" val="32894139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TotalTime>
  <Words>1801</Words>
  <Application>Microsoft Office PowerPoint</Application>
  <PresentationFormat>A4 Paper (210x297 mm)</PresentationFormat>
  <Paragraphs>97</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What was the experience of ‘People of Colour’ in Tudor England? </vt:lpstr>
      <vt:lpstr>PowerPoint Presentation</vt:lpstr>
      <vt:lpstr>Jacques Francis, the salvage diver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Below is an extract from the introduction of influential historian Kaufmann’s book on Black Tudors. Read it through and consider what life might have been like for Black Tudors but also what Tudor society was like more generally.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Navey</dc:creator>
  <cp:lastModifiedBy>Paul Wiggin</cp:lastModifiedBy>
  <cp:revision>25</cp:revision>
  <dcterms:created xsi:type="dcterms:W3CDTF">2018-07-12T07:53:53Z</dcterms:created>
  <dcterms:modified xsi:type="dcterms:W3CDTF">2020-06-09T09:15:29Z</dcterms:modified>
</cp:coreProperties>
</file>