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84" r:id="rId2"/>
    <p:sldId id="285" r:id="rId3"/>
    <p:sldId id="286" r:id="rId4"/>
    <p:sldId id="287" r:id="rId5"/>
    <p:sldId id="288" r:id="rId6"/>
    <p:sldId id="289" r:id="rId7"/>
    <p:sldId id="290" r:id="rId8"/>
    <p:sldId id="291" r:id="rId9"/>
    <p:sldId id="292" r:id="rId10"/>
    <p:sldId id="293" r:id="rId11"/>
    <p:sldId id="294" r:id="rId12"/>
    <p:sldId id="295" r:id="rId13"/>
  </p:sldIdLst>
  <p:sldSz cx="9144000" cy="6858000" type="screen4x3"/>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2F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2" d="100"/>
          <a:sy n="102" d="100"/>
        </p:scale>
        <p:origin x="26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3789A6CD-B3D1-2947-8969-0187CE2C038B}" type="datetimeFigureOut">
              <a:rPr lang="en-US" smtClean="0"/>
              <a:pPr/>
              <a:t>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D562A-78B2-5047-8B66-E46567E1110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3789A6CD-B3D1-2947-8969-0187CE2C038B}" type="datetimeFigureOut">
              <a:rPr lang="en-US" smtClean="0"/>
              <a:pPr/>
              <a:t>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D562A-78B2-5047-8B66-E46567E1110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3789A6CD-B3D1-2947-8969-0187CE2C038B}" type="datetimeFigureOut">
              <a:rPr lang="en-US" smtClean="0"/>
              <a:pPr/>
              <a:t>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D562A-78B2-5047-8B66-E46567E1110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3789A6CD-B3D1-2947-8969-0187CE2C038B}" type="datetimeFigureOut">
              <a:rPr lang="en-US" smtClean="0"/>
              <a:pPr/>
              <a:t>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D562A-78B2-5047-8B66-E46567E1110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3789A6CD-B3D1-2947-8969-0187CE2C038B}" type="datetimeFigureOut">
              <a:rPr lang="en-US" smtClean="0"/>
              <a:pPr/>
              <a:t>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D562A-78B2-5047-8B66-E46567E1110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3789A6CD-B3D1-2947-8969-0187CE2C038B}" type="datetimeFigureOut">
              <a:rPr lang="en-US" smtClean="0"/>
              <a:pPr/>
              <a:t>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D562A-78B2-5047-8B66-E46567E1110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3789A6CD-B3D1-2947-8969-0187CE2C038B}" type="datetimeFigureOut">
              <a:rPr lang="en-US" smtClean="0"/>
              <a:pPr/>
              <a:t>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D562A-78B2-5047-8B66-E46567E1110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3789A6CD-B3D1-2947-8969-0187CE2C038B}" type="datetimeFigureOut">
              <a:rPr lang="en-US" smtClean="0"/>
              <a:pPr/>
              <a:t>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D562A-78B2-5047-8B66-E46567E1110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89A6CD-B3D1-2947-8969-0187CE2C038B}" type="datetimeFigureOut">
              <a:rPr lang="en-US" smtClean="0"/>
              <a:pPr/>
              <a:t>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D562A-78B2-5047-8B66-E46567E1110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3789A6CD-B3D1-2947-8969-0187CE2C038B}" type="datetimeFigureOut">
              <a:rPr lang="en-US" smtClean="0"/>
              <a:pPr/>
              <a:t>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D562A-78B2-5047-8B66-E46567E1110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3789A6CD-B3D1-2947-8969-0187CE2C038B}" type="datetimeFigureOut">
              <a:rPr lang="en-US" smtClean="0"/>
              <a:pPr/>
              <a:t>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D562A-78B2-5047-8B66-E46567E1110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89A6CD-B3D1-2947-8969-0187CE2C038B}" type="datetimeFigureOut">
              <a:rPr lang="en-US" smtClean="0"/>
              <a:pPr/>
              <a:t>1/7/2019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D562A-78B2-5047-8B66-E46567E1110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8050" y="83073"/>
            <a:ext cx="8960588" cy="6638238"/>
          </a:xfrm>
          <a:prstGeom prst="rect">
            <a:avLst/>
          </a:prstGeom>
        </p:spPr>
      </p:pic>
      <p:sp>
        <p:nvSpPr>
          <p:cNvPr id="3" name="TextBox 2"/>
          <p:cNvSpPr txBox="1"/>
          <p:nvPr/>
        </p:nvSpPr>
        <p:spPr>
          <a:xfrm>
            <a:off x="754055" y="5150269"/>
            <a:ext cx="8003357" cy="646331"/>
          </a:xfrm>
          <a:prstGeom prst="rect">
            <a:avLst/>
          </a:prstGeom>
          <a:noFill/>
        </p:spPr>
        <p:txBody>
          <a:bodyPr wrap="square" rtlCol="0">
            <a:spAutoFit/>
          </a:bodyPr>
          <a:lstStyle/>
          <a:p>
            <a:pPr algn="ctr"/>
            <a:r>
              <a:rPr lang="en-GB" sz="3600" dirty="0" smtClean="0">
                <a:solidFill>
                  <a:srgbClr val="FFFF00"/>
                </a:solidFill>
                <a:latin typeface="Impact" panose="020B0806030902050204" pitchFamily="34" charset="0"/>
              </a:rPr>
              <a:t>Top 11 facts on …. The UK’s energy!</a:t>
            </a:r>
            <a:endParaRPr lang="en-GB" sz="3600" dirty="0">
              <a:solidFill>
                <a:srgbClr val="FFFF00"/>
              </a:solidFill>
              <a:latin typeface="Impact" panose="020B080603090205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29863" y="96477"/>
            <a:ext cx="8882162" cy="1321161"/>
          </a:xfrm>
          <a:prstGeom prst="rect">
            <a:avLst/>
          </a:prstGeom>
        </p:spPr>
      </p:pic>
      <p:sp>
        <p:nvSpPr>
          <p:cNvPr id="2" name="Title 1"/>
          <p:cNvSpPr>
            <a:spLocks noGrp="1"/>
          </p:cNvSpPr>
          <p:nvPr>
            <p:ph type="title"/>
          </p:nvPr>
        </p:nvSpPr>
        <p:spPr/>
        <p:txBody>
          <a:bodyPr/>
          <a:lstStyle/>
          <a:p>
            <a:pPr algn="l"/>
            <a:r>
              <a:rPr lang="en-GB" dirty="0">
                <a:solidFill>
                  <a:srgbClr val="FFFF00"/>
                </a:solidFill>
              </a:rPr>
              <a:t>3</a:t>
            </a:r>
            <a:r>
              <a:rPr lang="en-GB" dirty="0" smtClean="0">
                <a:solidFill>
                  <a:srgbClr val="FFFF00"/>
                </a:solidFill>
              </a:rPr>
              <a:t>. Foreign investment </a:t>
            </a:r>
            <a:endParaRPr lang="en-GB" dirty="0">
              <a:solidFill>
                <a:srgbClr val="FFFF00"/>
              </a:solidFill>
            </a:endParaRPr>
          </a:p>
        </p:txBody>
      </p:sp>
      <p:sp>
        <p:nvSpPr>
          <p:cNvPr id="3" name="Content Placeholder 2"/>
          <p:cNvSpPr>
            <a:spLocks noGrp="1"/>
          </p:cNvSpPr>
          <p:nvPr>
            <p:ph idx="1"/>
          </p:nvPr>
        </p:nvSpPr>
        <p:spPr/>
        <p:txBody>
          <a:bodyPr/>
          <a:lstStyle/>
          <a:p>
            <a:r>
              <a:rPr lang="en-GB" dirty="0" smtClean="0"/>
              <a:t>In 2015, China agreed to invest approx. 1/3 of the cost of building </a:t>
            </a:r>
            <a:r>
              <a:rPr lang="en-GB" dirty="0" err="1" smtClean="0"/>
              <a:t>Hinkley</a:t>
            </a:r>
            <a:r>
              <a:rPr lang="en-GB" dirty="0" smtClean="0"/>
              <a:t> Point nuclear station (approx. £6 billion)</a:t>
            </a:r>
          </a:p>
          <a:p>
            <a:r>
              <a:rPr lang="en-GB" dirty="0" smtClean="0"/>
              <a:t>Once complete it will be run by French energy company EDF.</a:t>
            </a:r>
          </a:p>
          <a:p>
            <a:r>
              <a:rPr lang="en-GB" dirty="0" smtClean="0">
                <a:solidFill>
                  <a:srgbClr val="FF0000"/>
                </a:solidFill>
              </a:rPr>
              <a:t>Any concerns?</a:t>
            </a:r>
            <a:endParaRPr lang="en-GB" dirty="0">
              <a:solidFill>
                <a:srgbClr val="FF0000"/>
              </a:solidFill>
            </a:endParaRPr>
          </a:p>
        </p:txBody>
      </p:sp>
    </p:spTree>
    <p:extLst>
      <p:ext uri="{BB962C8B-B14F-4D97-AF65-F5344CB8AC3E}">
        <p14:creationId xmlns:p14="http://schemas.microsoft.com/office/powerpoint/2010/main" val="31196193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29863" y="96477"/>
            <a:ext cx="8882162" cy="1321161"/>
          </a:xfrm>
          <a:prstGeom prst="rect">
            <a:avLst/>
          </a:prstGeom>
        </p:spPr>
      </p:pic>
      <p:sp>
        <p:nvSpPr>
          <p:cNvPr id="2" name="Title 1"/>
          <p:cNvSpPr>
            <a:spLocks noGrp="1"/>
          </p:cNvSpPr>
          <p:nvPr>
            <p:ph type="title"/>
          </p:nvPr>
        </p:nvSpPr>
        <p:spPr/>
        <p:txBody>
          <a:bodyPr/>
          <a:lstStyle/>
          <a:p>
            <a:pPr algn="l"/>
            <a:r>
              <a:rPr lang="en-GB" dirty="0">
                <a:solidFill>
                  <a:srgbClr val="FFFF00"/>
                </a:solidFill>
              </a:rPr>
              <a:t>2</a:t>
            </a:r>
            <a:r>
              <a:rPr lang="en-GB" dirty="0" smtClean="0">
                <a:solidFill>
                  <a:srgbClr val="FFFF00"/>
                </a:solidFill>
              </a:rPr>
              <a:t>. Solar Farms</a:t>
            </a:r>
            <a:endParaRPr lang="en-GB" dirty="0">
              <a:solidFill>
                <a:srgbClr val="FFFF00"/>
              </a:solidFill>
            </a:endParaRPr>
          </a:p>
        </p:txBody>
      </p:sp>
      <p:sp>
        <p:nvSpPr>
          <p:cNvPr id="3" name="Content Placeholder 2"/>
          <p:cNvSpPr>
            <a:spLocks noGrp="1"/>
          </p:cNvSpPr>
          <p:nvPr>
            <p:ph idx="1"/>
          </p:nvPr>
        </p:nvSpPr>
        <p:spPr/>
        <p:txBody>
          <a:bodyPr/>
          <a:lstStyle/>
          <a:p>
            <a:r>
              <a:rPr lang="en-GB" dirty="0" smtClean="0"/>
              <a:t>Recently these have received huge subsidies from the government so are more profitable than farming.</a:t>
            </a:r>
          </a:p>
          <a:p>
            <a:r>
              <a:rPr lang="en-GB" dirty="0" smtClean="0">
                <a:solidFill>
                  <a:srgbClr val="FF0000"/>
                </a:solidFill>
              </a:rPr>
              <a:t>Impacts?</a:t>
            </a:r>
          </a:p>
          <a:p>
            <a:r>
              <a:rPr lang="en-GB" dirty="0" smtClean="0"/>
              <a:t>2015 the subsidy was significantly reduced</a:t>
            </a:r>
          </a:p>
          <a:p>
            <a:r>
              <a:rPr lang="en-GB" dirty="0" smtClean="0">
                <a:solidFill>
                  <a:srgbClr val="FF0000"/>
                </a:solidFill>
              </a:rPr>
              <a:t>Impacts?</a:t>
            </a:r>
          </a:p>
          <a:p>
            <a:endParaRPr lang="en-GB" dirty="0"/>
          </a:p>
        </p:txBody>
      </p:sp>
    </p:spTree>
    <p:extLst>
      <p:ext uri="{BB962C8B-B14F-4D97-AF65-F5344CB8AC3E}">
        <p14:creationId xmlns:p14="http://schemas.microsoft.com/office/powerpoint/2010/main" val="28435736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29863" y="96477"/>
            <a:ext cx="8882162" cy="1321161"/>
          </a:xfrm>
          <a:prstGeom prst="rect">
            <a:avLst/>
          </a:prstGeom>
        </p:spPr>
      </p:pic>
      <p:sp>
        <p:nvSpPr>
          <p:cNvPr id="2" name="Title 1"/>
          <p:cNvSpPr>
            <a:spLocks noGrp="1"/>
          </p:cNvSpPr>
          <p:nvPr>
            <p:ph type="title"/>
          </p:nvPr>
        </p:nvSpPr>
        <p:spPr/>
        <p:txBody>
          <a:bodyPr/>
          <a:lstStyle/>
          <a:p>
            <a:pPr algn="l"/>
            <a:r>
              <a:rPr lang="en-GB" dirty="0" smtClean="0">
                <a:solidFill>
                  <a:srgbClr val="FFFF00"/>
                </a:solidFill>
              </a:rPr>
              <a:t>1. The future </a:t>
            </a:r>
            <a:endParaRPr lang="en-GB" dirty="0">
              <a:solidFill>
                <a:srgbClr val="FFFF00"/>
              </a:solidFill>
            </a:endParaRPr>
          </a:p>
        </p:txBody>
      </p:sp>
      <p:sp>
        <p:nvSpPr>
          <p:cNvPr id="3" name="Content Placeholder 2"/>
          <p:cNvSpPr>
            <a:spLocks noGrp="1"/>
          </p:cNvSpPr>
          <p:nvPr>
            <p:ph idx="1"/>
          </p:nvPr>
        </p:nvSpPr>
        <p:spPr/>
        <p:txBody>
          <a:bodyPr/>
          <a:lstStyle/>
          <a:p>
            <a:r>
              <a:rPr lang="en-GB" dirty="0" smtClean="0"/>
              <a:t>What factors will affect the UK’s future energy supply? (6 marks)</a:t>
            </a:r>
            <a:endParaRPr lang="en-GB" dirty="0"/>
          </a:p>
        </p:txBody>
      </p:sp>
    </p:spTree>
    <p:extLst>
      <p:ext uri="{BB962C8B-B14F-4D97-AF65-F5344CB8AC3E}">
        <p14:creationId xmlns:p14="http://schemas.microsoft.com/office/powerpoint/2010/main" val="24058436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29863" y="96477"/>
            <a:ext cx="8882162" cy="1321161"/>
          </a:xfrm>
          <a:prstGeom prst="rect">
            <a:avLst/>
          </a:prstGeom>
        </p:spPr>
      </p:pic>
      <p:sp>
        <p:nvSpPr>
          <p:cNvPr id="2" name="Title 1"/>
          <p:cNvSpPr>
            <a:spLocks noGrp="1"/>
          </p:cNvSpPr>
          <p:nvPr>
            <p:ph type="title"/>
          </p:nvPr>
        </p:nvSpPr>
        <p:spPr>
          <a:xfrm>
            <a:off x="129863" y="274638"/>
            <a:ext cx="8882162" cy="1143000"/>
          </a:xfrm>
        </p:spPr>
        <p:txBody>
          <a:bodyPr>
            <a:normAutofit fontScale="90000"/>
          </a:bodyPr>
          <a:lstStyle/>
          <a:p>
            <a:pPr algn="l"/>
            <a:r>
              <a:rPr lang="en-GB" dirty="0" smtClean="0">
                <a:solidFill>
                  <a:srgbClr val="FFFF00"/>
                </a:solidFill>
              </a:rPr>
              <a:t>11. Non- renewable sources have issues!</a:t>
            </a:r>
            <a:endParaRPr lang="en-GB" dirty="0">
              <a:solidFill>
                <a:srgbClr val="FFFF00"/>
              </a:solidFill>
            </a:endParaRPr>
          </a:p>
        </p:txBody>
      </p:sp>
      <p:sp>
        <p:nvSpPr>
          <p:cNvPr id="3" name="Content Placeholder 2"/>
          <p:cNvSpPr>
            <a:spLocks noGrp="1"/>
          </p:cNvSpPr>
          <p:nvPr>
            <p:ph idx="1"/>
          </p:nvPr>
        </p:nvSpPr>
        <p:spPr>
          <a:xfrm>
            <a:off x="129863" y="1600200"/>
            <a:ext cx="8882162" cy="5130538"/>
          </a:xfrm>
        </p:spPr>
        <p:txBody>
          <a:bodyPr>
            <a:normAutofit fontScale="85000" lnSpcReduction="20000"/>
          </a:bodyPr>
          <a:lstStyle/>
          <a:p>
            <a:r>
              <a:rPr lang="en-GB" dirty="0" smtClean="0"/>
              <a:t>Fossil fuels were formed from plants and animals, and so contain carbon. Burning these to provide energy releases carbon dioxide into the atmosphere which is linked to global warming and health problems.</a:t>
            </a:r>
          </a:p>
          <a:p>
            <a:pPr marL="0" indent="0">
              <a:buNone/>
            </a:pPr>
            <a:endParaRPr lang="en-GB" dirty="0" smtClean="0"/>
          </a:p>
          <a:p>
            <a:r>
              <a:rPr lang="en-GB" dirty="0" smtClean="0"/>
              <a:t>Fossil fuels are finite – one day they will be too difficult/expensive to extract. This leads to costs of developing new energy sources or  importing fossil fuels from abroad.</a:t>
            </a:r>
          </a:p>
          <a:p>
            <a:endParaRPr lang="en-GB" dirty="0"/>
          </a:p>
          <a:p>
            <a:r>
              <a:rPr lang="en-GB" dirty="0" smtClean="0"/>
              <a:t>There are safety concerns with some non-renewable sources; e.g. coal mines collapsing or radiation leaks at nuclear power stations</a:t>
            </a:r>
            <a:endParaRPr lang="en-GB" dirty="0"/>
          </a:p>
        </p:txBody>
      </p:sp>
    </p:spTree>
    <p:extLst>
      <p:ext uri="{BB962C8B-B14F-4D97-AF65-F5344CB8AC3E}">
        <p14:creationId xmlns:p14="http://schemas.microsoft.com/office/powerpoint/2010/main" val="1339725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29863" y="96477"/>
            <a:ext cx="8882162" cy="1321161"/>
          </a:xfrm>
          <a:prstGeom prst="rect">
            <a:avLst/>
          </a:prstGeom>
        </p:spPr>
      </p:pic>
      <p:sp>
        <p:nvSpPr>
          <p:cNvPr id="2" name="Title 1"/>
          <p:cNvSpPr>
            <a:spLocks noGrp="1"/>
          </p:cNvSpPr>
          <p:nvPr>
            <p:ph type="title"/>
          </p:nvPr>
        </p:nvSpPr>
        <p:spPr/>
        <p:txBody>
          <a:bodyPr>
            <a:normAutofit fontScale="90000"/>
          </a:bodyPr>
          <a:lstStyle/>
          <a:p>
            <a:pPr algn="l"/>
            <a:r>
              <a:rPr lang="en-GB" dirty="0" smtClean="0">
                <a:solidFill>
                  <a:srgbClr val="FFFF00"/>
                </a:solidFill>
              </a:rPr>
              <a:t>10. Renewables aren’t perfect either!</a:t>
            </a:r>
            <a:endParaRPr lang="en-GB" dirty="0">
              <a:solidFill>
                <a:srgbClr val="FFFF00"/>
              </a:solidFill>
            </a:endParaRPr>
          </a:p>
        </p:txBody>
      </p:sp>
      <p:sp>
        <p:nvSpPr>
          <p:cNvPr id="3" name="Content Placeholder 2"/>
          <p:cNvSpPr>
            <a:spLocks noGrp="1"/>
          </p:cNvSpPr>
          <p:nvPr>
            <p:ph idx="1"/>
          </p:nvPr>
        </p:nvSpPr>
        <p:spPr>
          <a:xfrm>
            <a:off x="197963" y="1600200"/>
            <a:ext cx="8814062" cy="4960856"/>
          </a:xfrm>
        </p:spPr>
        <p:txBody>
          <a:bodyPr>
            <a:normAutofit fontScale="92500" lnSpcReduction="10000"/>
          </a:bodyPr>
          <a:lstStyle/>
          <a:p>
            <a:r>
              <a:rPr lang="en-GB" dirty="0" smtClean="0"/>
              <a:t>While it is easy to talk about the benefits of renewable energy sources, make sure you can explain some problems with them to:</a:t>
            </a:r>
          </a:p>
          <a:p>
            <a:pPr marL="0" indent="0">
              <a:buNone/>
            </a:pPr>
            <a:r>
              <a:rPr lang="en-GB" dirty="0"/>
              <a:t> </a:t>
            </a:r>
            <a:r>
              <a:rPr lang="en-GB" dirty="0" smtClean="0"/>
              <a:t>- visual and noise pollution</a:t>
            </a:r>
          </a:p>
          <a:p>
            <a:pPr marL="0" indent="0">
              <a:buNone/>
            </a:pPr>
            <a:r>
              <a:rPr lang="en-GB" dirty="0"/>
              <a:t> </a:t>
            </a:r>
            <a:r>
              <a:rPr lang="en-GB" dirty="0" smtClean="0"/>
              <a:t>- take up valuable space</a:t>
            </a:r>
          </a:p>
          <a:p>
            <a:pPr>
              <a:buFontTx/>
              <a:buChar char="-"/>
            </a:pPr>
            <a:r>
              <a:rPr lang="en-GB" dirty="0"/>
              <a:t>r</a:t>
            </a:r>
            <a:r>
              <a:rPr lang="en-GB" dirty="0" smtClean="0"/>
              <a:t>elatively new (and therefore expensive) tech</a:t>
            </a:r>
          </a:p>
          <a:p>
            <a:pPr>
              <a:buFontTx/>
              <a:buChar char="-"/>
            </a:pPr>
            <a:r>
              <a:rPr lang="en-GB" dirty="0"/>
              <a:t>c</a:t>
            </a:r>
            <a:r>
              <a:rPr lang="en-GB" dirty="0" smtClean="0"/>
              <a:t>osts of maintenance</a:t>
            </a:r>
          </a:p>
          <a:p>
            <a:pPr>
              <a:buFontTx/>
              <a:buChar char="-"/>
            </a:pPr>
            <a:r>
              <a:rPr lang="en-GB" dirty="0" smtClean="0"/>
              <a:t>Greenhouse gases released in manufacture/transport stages</a:t>
            </a:r>
          </a:p>
          <a:p>
            <a:pPr>
              <a:buFontTx/>
              <a:buChar char="-"/>
            </a:pPr>
            <a:r>
              <a:rPr lang="en-GB" dirty="0" smtClean="0"/>
              <a:t>Not all areas are suitable</a:t>
            </a:r>
          </a:p>
          <a:p>
            <a:pPr>
              <a:buFontTx/>
              <a:buChar char="-"/>
            </a:pPr>
            <a:endParaRPr lang="en-GB" dirty="0"/>
          </a:p>
        </p:txBody>
      </p:sp>
    </p:spTree>
    <p:extLst>
      <p:ext uri="{BB962C8B-B14F-4D97-AF65-F5344CB8AC3E}">
        <p14:creationId xmlns:p14="http://schemas.microsoft.com/office/powerpoint/2010/main" val="2983598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29863" y="96477"/>
            <a:ext cx="8882162" cy="1321161"/>
          </a:xfrm>
          <a:prstGeom prst="rect">
            <a:avLst/>
          </a:prstGeom>
        </p:spPr>
      </p:pic>
      <p:sp>
        <p:nvSpPr>
          <p:cNvPr id="2" name="Title 1"/>
          <p:cNvSpPr>
            <a:spLocks noGrp="1"/>
          </p:cNvSpPr>
          <p:nvPr>
            <p:ph type="title"/>
          </p:nvPr>
        </p:nvSpPr>
        <p:spPr/>
        <p:txBody>
          <a:bodyPr/>
          <a:lstStyle/>
          <a:p>
            <a:pPr algn="l"/>
            <a:r>
              <a:rPr lang="en-GB" dirty="0">
                <a:solidFill>
                  <a:srgbClr val="FFFF00"/>
                </a:solidFill>
              </a:rPr>
              <a:t>9</a:t>
            </a:r>
            <a:r>
              <a:rPr lang="en-GB" dirty="0" smtClean="0">
                <a:solidFill>
                  <a:srgbClr val="FFFF00"/>
                </a:solidFill>
              </a:rPr>
              <a:t>. An energy mix is important. </a:t>
            </a:r>
            <a:endParaRPr lang="en-GB" dirty="0">
              <a:solidFill>
                <a:srgbClr val="FFFF00"/>
              </a:solidFill>
            </a:endParaRPr>
          </a:p>
        </p:txBody>
      </p:sp>
      <p:sp>
        <p:nvSpPr>
          <p:cNvPr id="3" name="Content Placeholder 2"/>
          <p:cNvSpPr>
            <a:spLocks noGrp="1"/>
          </p:cNvSpPr>
          <p:nvPr>
            <p:ph idx="1"/>
          </p:nvPr>
        </p:nvSpPr>
        <p:spPr/>
        <p:txBody>
          <a:bodyPr/>
          <a:lstStyle/>
          <a:p>
            <a:r>
              <a:rPr lang="en-GB" dirty="0" smtClean="0"/>
              <a:t>Currently almost 50% of the UK’s energy comes from gas, and non-renewable make up </a:t>
            </a:r>
            <a:r>
              <a:rPr lang="en-GB" dirty="0" err="1" smtClean="0"/>
              <a:t>approx</a:t>
            </a:r>
            <a:r>
              <a:rPr lang="en-GB" dirty="0" smtClean="0"/>
              <a:t> 85% of the energy supply.</a:t>
            </a:r>
          </a:p>
          <a:p>
            <a:pPr marL="0" indent="0">
              <a:buNone/>
            </a:pPr>
            <a:endParaRPr lang="en-GB" dirty="0" smtClean="0"/>
          </a:p>
          <a:p>
            <a:r>
              <a:rPr lang="en-GB" dirty="0" smtClean="0"/>
              <a:t>As more sources are imported it is essential to have a mix in case of disruptions to </a:t>
            </a:r>
            <a:r>
              <a:rPr lang="en-GB" dirty="0" smtClean="0">
                <a:solidFill>
                  <a:srgbClr val="FF0000"/>
                </a:solidFill>
              </a:rPr>
              <a:t>energy pathways </a:t>
            </a:r>
            <a:r>
              <a:rPr lang="en-GB" dirty="0" smtClean="0"/>
              <a:t>or </a:t>
            </a:r>
            <a:r>
              <a:rPr lang="en-GB" dirty="0" smtClean="0">
                <a:solidFill>
                  <a:srgbClr val="FF0000"/>
                </a:solidFill>
              </a:rPr>
              <a:t>geopolitical issues</a:t>
            </a:r>
            <a:r>
              <a:rPr lang="en-GB" dirty="0" smtClean="0"/>
              <a:t>. </a:t>
            </a:r>
          </a:p>
          <a:p>
            <a:r>
              <a:rPr lang="en-GB" dirty="0" smtClean="0"/>
              <a:t>What do these terms mean?</a:t>
            </a:r>
            <a:endParaRPr lang="en-GB" dirty="0"/>
          </a:p>
        </p:txBody>
      </p:sp>
    </p:spTree>
    <p:extLst>
      <p:ext uri="{BB962C8B-B14F-4D97-AF65-F5344CB8AC3E}">
        <p14:creationId xmlns:p14="http://schemas.microsoft.com/office/powerpoint/2010/main" val="8476256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29863" y="96477"/>
            <a:ext cx="8882162" cy="1321161"/>
          </a:xfrm>
          <a:prstGeom prst="rect">
            <a:avLst/>
          </a:prstGeom>
        </p:spPr>
      </p:pic>
      <p:sp>
        <p:nvSpPr>
          <p:cNvPr id="2" name="Title 1"/>
          <p:cNvSpPr>
            <a:spLocks noGrp="1"/>
          </p:cNvSpPr>
          <p:nvPr>
            <p:ph type="title"/>
          </p:nvPr>
        </p:nvSpPr>
        <p:spPr>
          <a:xfrm>
            <a:off x="129863" y="274638"/>
            <a:ext cx="9014137" cy="1143000"/>
          </a:xfrm>
        </p:spPr>
        <p:txBody>
          <a:bodyPr>
            <a:normAutofit fontScale="90000"/>
          </a:bodyPr>
          <a:lstStyle/>
          <a:p>
            <a:pPr algn="l"/>
            <a:r>
              <a:rPr lang="en-GB" dirty="0">
                <a:solidFill>
                  <a:srgbClr val="FFFF00"/>
                </a:solidFill>
              </a:rPr>
              <a:t>8</a:t>
            </a:r>
            <a:r>
              <a:rPr lang="en-GB" dirty="0" smtClean="0">
                <a:solidFill>
                  <a:srgbClr val="FFFF00"/>
                </a:solidFill>
              </a:rPr>
              <a:t>. Players have impacts on energy supplies </a:t>
            </a:r>
            <a:endParaRPr lang="en-GB" dirty="0">
              <a:solidFill>
                <a:srgbClr val="FFFF00"/>
              </a:solidFill>
            </a:endParaRPr>
          </a:p>
        </p:txBody>
      </p:sp>
      <p:sp>
        <p:nvSpPr>
          <p:cNvPr id="3" name="Content Placeholder 2"/>
          <p:cNvSpPr>
            <a:spLocks noGrp="1"/>
          </p:cNvSpPr>
          <p:nvPr>
            <p:ph idx="1"/>
          </p:nvPr>
        </p:nvSpPr>
        <p:spPr>
          <a:xfrm>
            <a:off x="129863" y="1600200"/>
            <a:ext cx="8882162" cy="5026843"/>
          </a:xfrm>
        </p:spPr>
        <p:txBody>
          <a:bodyPr>
            <a:normAutofit/>
          </a:bodyPr>
          <a:lstStyle/>
          <a:p>
            <a:r>
              <a:rPr lang="en-GB" dirty="0" smtClean="0"/>
              <a:t>1974 OPEC quadrupled the price of oil on the world market</a:t>
            </a:r>
          </a:p>
          <a:p>
            <a:r>
              <a:rPr lang="en-GB" dirty="0" smtClean="0"/>
              <a:t>1984-85 miners went on strike over mine closures and job losses</a:t>
            </a:r>
          </a:p>
          <a:p>
            <a:r>
              <a:rPr lang="en-GB" dirty="0" smtClean="0"/>
              <a:t>1990’s EU repealed the ‘Gas Burn directive’ which meant restrictions on it’s use were lifted</a:t>
            </a:r>
          </a:p>
          <a:p>
            <a:r>
              <a:rPr lang="en-GB" dirty="0" smtClean="0"/>
              <a:t>2007 White Paper ‘Meeting the Energy Challenge’ recognised need to build newer and more efficient power stations</a:t>
            </a:r>
            <a:endParaRPr lang="en-GB" dirty="0"/>
          </a:p>
        </p:txBody>
      </p:sp>
    </p:spTree>
    <p:extLst>
      <p:ext uri="{BB962C8B-B14F-4D97-AF65-F5344CB8AC3E}">
        <p14:creationId xmlns:p14="http://schemas.microsoft.com/office/powerpoint/2010/main" val="20508889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29863" y="96477"/>
            <a:ext cx="8882162" cy="1321161"/>
          </a:xfrm>
          <a:prstGeom prst="rect">
            <a:avLst/>
          </a:prstGeom>
        </p:spPr>
      </p:pic>
      <p:sp>
        <p:nvSpPr>
          <p:cNvPr id="2" name="Title 1"/>
          <p:cNvSpPr>
            <a:spLocks noGrp="1"/>
          </p:cNvSpPr>
          <p:nvPr>
            <p:ph type="title"/>
          </p:nvPr>
        </p:nvSpPr>
        <p:spPr>
          <a:xfrm>
            <a:off x="311085" y="274638"/>
            <a:ext cx="8375715" cy="1143000"/>
          </a:xfrm>
        </p:spPr>
        <p:txBody>
          <a:bodyPr>
            <a:normAutofit fontScale="90000"/>
          </a:bodyPr>
          <a:lstStyle/>
          <a:p>
            <a:pPr algn="l"/>
            <a:r>
              <a:rPr lang="en-GB" dirty="0">
                <a:solidFill>
                  <a:srgbClr val="FFFF00"/>
                </a:solidFill>
              </a:rPr>
              <a:t>7</a:t>
            </a:r>
            <a:r>
              <a:rPr lang="en-GB" dirty="0" smtClean="0">
                <a:solidFill>
                  <a:srgbClr val="FFFF00"/>
                </a:solidFill>
              </a:rPr>
              <a:t>. We use more energy than the 1950’s </a:t>
            </a:r>
            <a:endParaRPr lang="en-GB" dirty="0">
              <a:solidFill>
                <a:srgbClr val="FFFF00"/>
              </a:solidFill>
            </a:endParaRPr>
          </a:p>
        </p:txBody>
      </p:sp>
      <p:sp>
        <p:nvSpPr>
          <p:cNvPr id="3" name="Content Placeholder 2"/>
          <p:cNvSpPr>
            <a:spLocks noGrp="1"/>
          </p:cNvSpPr>
          <p:nvPr>
            <p:ph idx="1"/>
          </p:nvPr>
        </p:nvSpPr>
        <p:spPr>
          <a:xfrm>
            <a:off x="311085" y="1600200"/>
            <a:ext cx="8700940" cy="4525963"/>
          </a:xfrm>
        </p:spPr>
        <p:txBody>
          <a:bodyPr/>
          <a:lstStyle/>
          <a:p>
            <a:r>
              <a:rPr lang="en-GB" dirty="0" smtClean="0"/>
              <a:t>Unsurprisingly, energy consumption has increased since the 1950’s</a:t>
            </a:r>
          </a:p>
          <a:p>
            <a:r>
              <a:rPr lang="en-GB" dirty="0" smtClean="0">
                <a:solidFill>
                  <a:srgbClr val="FF0000"/>
                </a:solidFill>
              </a:rPr>
              <a:t>Why?</a:t>
            </a:r>
          </a:p>
          <a:p>
            <a:r>
              <a:rPr lang="en-GB" dirty="0" smtClean="0"/>
              <a:t>Between 1970 and 2000 it increased about 15%</a:t>
            </a:r>
          </a:p>
          <a:p>
            <a:r>
              <a:rPr lang="en-GB" dirty="0" smtClean="0"/>
              <a:t>Since 2000 it has increased approx. 1% per year.</a:t>
            </a:r>
            <a:endParaRPr lang="en-GB" dirty="0"/>
          </a:p>
        </p:txBody>
      </p:sp>
    </p:spTree>
    <p:extLst>
      <p:ext uri="{BB962C8B-B14F-4D97-AF65-F5344CB8AC3E}">
        <p14:creationId xmlns:p14="http://schemas.microsoft.com/office/powerpoint/2010/main" val="1746165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29863" y="96477"/>
            <a:ext cx="8882162" cy="1321161"/>
          </a:xfrm>
          <a:prstGeom prst="rect">
            <a:avLst/>
          </a:prstGeom>
        </p:spPr>
      </p:pic>
      <p:sp>
        <p:nvSpPr>
          <p:cNvPr id="2" name="Title 1"/>
          <p:cNvSpPr>
            <a:spLocks noGrp="1"/>
          </p:cNvSpPr>
          <p:nvPr>
            <p:ph type="title"/>
          </p:nvPr>
        </p:nvSpPr>
        <p:spPr>
          <a:xfrm>
            <a:off x="197963" y="274638"/>
            <a:ext cx="8710367" cy="1143000"/>
          </a:xfrm>
        </p:spPr>
        <p:txBody>
          <a:bodyPr>
            <a:normAutofit fontScale="90000"/>
          </a:bodyPr>
          <a:lstStyle/>
          <a:p>
            <a:pPr algn="l"/>
            <a:r>
              <a:rPr lang="en-GB" dirty="0">
                <a:solidFill>
                  <a:srgbClr val="FFFF00"/>
                </a:solidFill>
              </a:rPr>
              <a:t>6</a:t>
            </a:r>
            <a:r>
              <a:rPr lang="en-GB" dirty="0" smtClean="0">
                <a:solidFill>
                  <a:srgbClr val="FFFF00"/>
                </a:solidFill>
              </a:rPr>
              <a:t>. But we’re ‘greener’ than the 1950’s</a:t>
            </a:r>
            <a:endParaRPr lang="en-GB" dirty="0">
              <a:solidFill>
                <a:srgbClr val="FFFF00"/>
              </a:solidFill>
            </a:endParaRPr>
          </a:p>
        </p:txBody>
      </p:sp>
      <p:sp>
        <p:nvSpPr>
          <p:cNvPr id="3" name="Content Placeholder 2"/>
          <p:cNvSpPr>
            <a:spLocks noGrp="1"/>
          </p:cNvSpPr>
          <p:nvPr>
            <p:ph idx="1"/>
          </p:nvPr>
        </p:nvSpPr>
        <p:spPr/>
        <p:txBody>
          <a:bodyPr/>
          <a:lstStyle/>
          <a:p>
            <a:r>
              <a:rPr lang="en-GB" dirty="0" smtClean="0">
                <a:solidFill>
                  <a:srgbClr val="FF0000"/>
                </a:solidFill>
              </a:rPr>
              <a:t>How?</a:t>
            </a:r>
            <a:endParaRPr lang="en-GB" dirty="0">
              <a:solidFill>
                <a:srgbClr val="FF0000"/>
              </a:solidFill>
            </a:endParaRPr>
          </a:p>
        </p:txBody>
      </p:sp>
    </p:spTree>
    <p:extLst>
      <p:ext uri="{BB962C8B-B14F-4D97-AF65-F5344CB8AC3E}">
        <p14:creationId xmlns:p14="http://schemas.microsoft.com/office/powerpoint/2010/main" val="28863353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29863" y="96477"/>
            <a:ext cx="8882162" cy="1321161"/>
          </a:xfrm>
          <a:prstGeom prst="rect">
            <a:avLst/>
          </a:prstGeom>
        </p:spPr>
      </p:pic>
      <p:sp>
        <p:nvSpPr>
          <p:cNvPr id="2" name="Title 1"/>
          <p:cNvSpPr>
            <a:spLocks noGrp="1"/>
          </p:cNvSpPr>
          <p:nvPr>
            <p:ph type="title"/>
          </p:nvPr>
        </p:nvSpPr>
        <p:spPr>
          <a:xfrm>
            <a:off x="457199" y="274638"/>
            <a:ext cx="8328581" cy="1143000"/>
          </a:xfrm>
        </p:spPr>
        <p:txBody>
          <a:bodyPr>
            <a:normAutofit fontScale="90000"/>
          </a:bodyPr>
          <a:lstStyle/>
          <a:p>
            <a:pPr algn="l"/>
            <a:r>
              <a:rPr lang="en-GB" dirty="0">
                <a:solidFill>
                  <a:srgbClr val="FFFF00"/>
                </a:solidFill>
              </a:rPr>
              <a:t>5</a:t>
            </a:r>
            <a:r>
              <a:rPr lang="en-GB" dirty="0" smtClean="0">
                <a:solidFill>
                  <a:srgbClr val="FFFF00"/>
                </a:solidFill>
              </a:rPr>
              <a:t>. You can make energy from cow poo! </a:t>
            </a:r>
            <a:endParaRPr lang="en-GB" dirty="0">
              <a:solidFill>
                <a:srgbClr val="FFFF00"/>
              </a:solidFill>
            </a:endParaRPr>
          </a:p>
        </p:txBody>
      </p:sp>
      <p:sp>
        <p:nvSpPr>
          <p:cNvPr id="3" name="Content Placeholder 2"/>
          <p:cNvSpPr>
            <a:spLocks noGrp="1"/>
          </p:cNvSpPr>
          <p:nvPr>
            <p:ph idx="1"/>
          </p:nvPr>
        </p:nvSpPr>
        <p:spPr/>
        <p:txBody>
          <a:bodyPr/>
          <a:lstStyle/>
          <a:p>
            <a:r>
              <a:rPr lang="en-GB" dirty="0" smtClean="0"/>
              <a:t>2011, </a:t>
            </a:r>
            <a:r>
              <a:rPr lang="en-GB" dirty="0" err="1" smtClean="0"/>
              <a:t>Siloth</a:t>
            </a:r>
            <a:r>
              <a:rPr lang="en-GB" dirty="0" smtClean="0"/>
              <a:t>, Cumbria</a:t>
            </a:r>
          </a:p>
          <a:p>
            <a:r>
              <a:rPr lang="en-GB" dirty="0" smtClean="0"/>
              <a:t>£4 million</a:t>
            </a:r>
          </a:p>
          <a:p>
            <a:r>
              <a:rPr lang="en-GB" dirty="0" smtClean="0"/>
              <a:t>Provides electricity for 4,000 homes</a:t>
            </a:r>
          </a:p>
          <a:p>
            <a:r>
              <a:rPr lang="en-GB" dirty="0" smtClean="0"/>
              <a:t>Waste matter can be sold/used as fertiliser</a:t>
            </a:r>
            <a:endParaRPr lang="en-GB" dirty="0"/>
          </a:p>
        </p:txBody>
      </p:sp>
    </p:spTree>
    <p:extLst>
      <p:ext uri="{BB962C8B-B14F-4D97-AF65-F5344CB8AC3E}">
        <p14:creationId xmlns:p14="http://schemas.microsoft.com/office/powerpoint/2010/main" val="12837232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29863" y="96477"/>
            <a:ext cx="8882162" cy="1321161"/>
          </a:xfrm>
          <a:prstGeom prst="rect">
            <a:avLst/>
          </a:prstGeom>
        </p:spPr>
      </p:pic>
      <p:sp>
        <p:nvSpPr>
          <p:cNvPr id="2" name="Title 1"/>
          <p:cNvSpPr>
            <a:spLocks noGrp="1"/>
          </p:cNvSpPr>
          <p:nvPr>
            <p:ph type="title"/>
          </p:nvPr>
        </p:nvSpPr>
        <p:spPr/>
        <p:txBody>
          <a:bodyPr/>
          <a:lstStyle/>
          <a:p>
            <a:pPr algn="l"/>
            <a:r>
              <a:rPr lang="en-GB" dirty="0">
                <a:solidFill>
                  <a:srgbClr val="FFFF00"/>
                </a:solidFill>
              </a:rPr>
              <a:t>4</a:t>
            </a:r>
            <a:r>
              <a:rPr lang="en-GB" dirty="0" smtClean="0">
                <a:solidFill>
                  <a:srgbClr val="FFFF00"/>
                </a:solidFill>
              </a:rPr>
              <a:t>. What the frack? </a:t>
            </a:r>
            <a:endParaRPr lang="en-GB" dirty="0">
              <a:solidFill>
                <a:srgbClr val="FFFF00"/>
              </a:solidFill>
            </a:endParaRPr>
          </a:p>
        </p:txBody>
      </p:sp>
      <p:sp>
        <p:nvSpPr>
          <p:cNvPr id="3" name="Content Placeholder 2"/>
          <p:cNvSpPr>
            <a:spLocks noGrp="1"/>
          </p:cNvSpPr>
          <p:nvPr>
            <p:ph idx="1"/>
          </p:nvPr>
        </p:nvSpPr>
        <p:spPr/>
        <p:txBody>
          <a:bodyPr/>
          <a:lstStyle/>
          <a:p>
            <a:r>
              <a:rPr lang="en-GB" dirty="0" smtClean="0"/>
              <a:t>Fracking is a recent development with many arguments for and against</a:t>
            </a:r>
          </a:p>
          <a:p>
            <a:r>
              <a:rPr lang="en-GB" dirty="0" smtClean="0">
                <a:solidFill>
                  <a:srgbClr val="FF0000"/>
                </a:solidFill>
              </a:rPr>
              <a:t>What are they?</a:t>
            </a:r>
            <a:endParaRPr lang="en-GB" dirty="0">
              <a:solidFill>
                <a:srgbClr val="FF0000"/>
              </a:solidFill>
            </a:endParaRPr>
          </a:p>
        </p:txBody>
      </p:sp>
    </p:spTree>
    <p:extLst>
      <p:ext uri="{BB962C8B-B14F-4D97-AF65-F5344CB8AC3E}">
        <p14:creationId xmlns:p14="http://schemas.microsoft.com/office/powerpoint/2010/main" val="1858554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856</TotalTime>
  <Words>494</Words>
  <Application>Microsoft Office PowerPoint</Application>
  <PresentationFormat>On-screen Show (4:3)</PresentationFormat>
  <Paragraphs>51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Impact</vt:lpstr>
      <vt:lpstr>Office Theme</vt:lpstr>
      <vt:lpstr>PowerPoint Presentation</vt:lpstr>
      <vt:lpstr>11. Non- renewable sources have issues!</vt:lpstr>
      <vt:lpstr>10. Renewables aren’t perfect either!</vt:lpstr>
      <vt:lpstr>9. An energy mix is important. </vt:lpstr>
      <vt:lpstr>8. Players have impacts on energy supplies </vt:lpstr>
      <vt:lpstr>7. We use more energy than the 1950’s </vt:lpstr>
      <vt:lpstr>6. But we’re ‘greener’ than the 1950’s</vt:lpstr>
      <vt:lpstr>5. You can make energy from cow poo! </vt:lpstr>
      <vt:lpstr>4. What the frack? </vt:lpstr>
      <vt:lpstr>3. Foreign investment </vt:lpstr>
      <vt:lpstr>2. Solar Farms</vt:lpstr>
      <vt:lpstr>1. The future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Hogwarts Contour Mapping</dc:title>
  <dc:creator>Robert Frost</dc:creator>
  <cp:lastModifiedBy>Karen Leeman</cp:lastModifiedBy>
  <cp:revision>68</cp:revision>
  <cp:lastPrinted>2012-06-27T11:20:33Z</cp:lastPrinted>
  <dcterms:created xsi:type="dcterms:W3CDTF">2013-05-12T18:00:49Z</dcterms:created>
  <dcterms:modified xsi:type="dcterms:W3CDTF">2019-01-07T17:31:48Z</dcterms:modified>
</cp:coreProperties>
</file>