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A6CD-B3D1-2947-8969-0187CE2C038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83073"/>
            <a:ext cx="8960588" cy="66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055" y="5150269"/>
            <a:ext cx="800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Top 11 facts on …. </a:t>
            </a:r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People of the Planet</a:t>
            </a:r>
            <a:endParaRPr lang="en-GB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. Ethiopia – TNC’s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TNC’s (e.g. H&amp;M, Hilton Hotels, GE) are locating in Ethiopia</a:t>
            </a:r>
          </a:p>
          <a:p>
            <a:r>
              <a:rPr lang="en-US" dirty="0" smtClean="0"/>
              <a:t>Positives – creates jobs, increases tourism, improved facilities etc. </a:t>
            </a:r>
          </a:p>
          <a:p>
            <a:r>
              <a:rPr lang="en-US" dirty="0" smtClean="0"/>
              <a:t>Negatives – low pay, seasonal jobs, low working standards etc. </a:t>
            </a:r>
          </a:p>
        </p:txBody>
      </p:sp>
    </p:spTree>
    <p:extLst>
      <p:ext uri="{BB962C8B-B14F-4D97-AF65-F5344CB8AC3E}">
        <p14:creationId xmlns:p14="http://schemas.microsoft.com/office/powerpoint/2010/main" val="17522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2. </a:t>
            </a:r>
            <a:r>
              <a:rPr lang="en-GB" dirty="0" smtClean="0">
                <a:solidFill>
                  <a:srgbClr val="FFFF00"/>
                </a:solidFill>
              </a:rPr>
              <a:t>Ethiopia - Aid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/>
              <a:t>Charities (e.g. Oxfam &amp; Farm Africa) have been working in Ethiopia </a:t>
            </a:r>
          </a:p>
          <a:p>
            <a:r>
              <a:rPr lang="en-US" dirty="0"/>
              <a:t>Positives – debt relief (from $10 billion in 1995 to $7 billion in 2012), raise status of girls, etc. </a:t>
            </a:r>
          </a:p>
          <a:p>
            <a:r>
              <a:rPr lang="en-US" dirty="0"/>
              <a:t>Negatives – corruption, unequal distribution, over-reliance etc.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r>
              <a:rPr lang="en-GB" dirty="0" err="1" smtClean="0">
                <a:solidFill>
                  <a:srgbClr val="FFFF00"/>
                </a:solidFill>
              </a:rPr>
              <a:t>Rostow’s</a:t>
            </a:r>
            <a:r>
              <a:rPr lang="en-GB" dirty="0" smtClean="0">
                <a:solidFill>
                  <a:srgbClr val="FFFF00"/>
                </a:solidFill>
              </a:rPr>
              <a:t> model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9678" y="1506906"/>
            <a:ext cx="5697808" cy="5061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1595798"/>
            <a:ext cx="3078783" cy="17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11. </a:t>
            </a:r>
            <a:r>
              <a:rPr lang="en-GB" dirty="0" smtClean="0">
                <a:solidFill>
                  <a:srgbClr val="FFFF00"/>
                </a:solidFill>
              </a:rPr>
              <a:t>What is development?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Growth, improvement, advancing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22" y="2459821"/>
            <a:ext cx="5694556" cy="42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10. </a:t>
            </a:r>
            <a:r>
              <a:rPr lang="en-GB" dirty="0" smtClean="0">
                <a:solidFill>
                  <a:srgbClr val="FFFF00"/>
                </a:solidFill>
              </a:rPr>
              <a:t>How do we measure development?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595799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indicators are used, but have some problems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problems with indicators are that some data can be unreliable, can hide differences within countries, and that they don’t indicate any other impacts.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53914"/>
              </p:ext>
            </p:extLst>
          </p:nvPr>
        </p:nvGraphicFramePr>
        <p:xfrm>
          <a:off x="129863" y="2927814"/>
          <a:ext cx="865729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713">
                  <a:extLst>
                    <a:ext uri="{9D8B030D-6E8A-4147-A177-3AD203B41FA5}">
                      <a16:colId xmlns:a16="http://schemas.microsoft.com/office/drawing/2014/main" val="2769441124"/>
                    </a:ext>
                  </a:extLst>
                </a:gridCol>
                <a:gridCol w="7443585">
                  <a:extLst>
                    <a:ext uri="{9D8B030D-6E8A-4147-A177-3AD203B41FA5}">
                      <a16:colId xmlns:a16="http://schemas.microsoft.com/office/drawing/2014/main" val="395501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Birth rate, death rate, infant mortality rate, literacy rate, Doctors per 1000 etc.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All linked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quality of life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4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GDP/GNI per capita,</a:t>
                      </a:r>
                      <a:r>
                        <a:rPr lang="en-US" baseline="0" dirty="0" smtClean="0"/>
                        <a:t> employment type, number in absolute poverty </a:t>
                      </a:r>
                      <a:r>
                        <a:rPr lang="en-US" baseline="0" dirty="0" err="1" smtClean="0"/>
                        <a:t>etc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All linked to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employment and wealth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4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9</a:t>
            </a:r>
            <a:r>
              <a:rPr lang="en-GB" dirty="0" smtClean="0">
                <a:solidFill>
                  <a:srgbClr val="FFFF00"/>
                </a:solidFill>
              </a:rPr>
              <a:t>. Why is development uneven? 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06047"/>
              </p:ext>
            </p:extLst>
          </p:nvPr>
        </p:nvGraphicFramePr>
        <p:xfrm>
          <a:off x="130175" y="1600200"/>
          <a:ext cx="8882064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032">
                  <a:extLst>
                    <a:ext uri="{9D8B030D-6E8A-4147-A177-3AD203B41FA5}">
                      <a16:colId xmlns:a16="http://schemas.microsoft.com/office/drawing/2014/main" val="589381149"/>
                    </a:ext>
                  </a:extLst>
                </a:gridCol>
                <a:gridCol w="4441032">
                  <a:extLst>
                    <a:ext uri="{9D8B030D-6E8A-4147-A177-3AD203B41FA5}">
                      <a16:colId xmlns:a16="http://schemas.microsoft.com/office/drawing/2014/main" val="1479043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Physical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Human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99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Natural resources </a:t>
                      </a:r>
                      <a:r>
                        <a:rPr lang="en-US" sz="2000" dirty="0" smtClean="0"/>
                        <a:t>e.g. </a:t>
                      </a:r>
                      <a:r>
                        <a:rPr lang="en-GB" sz="2000" dirty="0" smtClean="0"/>
                        <a:t>is</a:t>
                      </a:r>
                      <a:r>
                        <a:rPr lang="en-GB" sz="2000" baseline="0" dirty="0" smtClean="0"/>
                        <a:t> there fuel? Do they have clean water? 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Natural Hazards </a:t>
                      </a:r>
                      <a:r>
                        <a:rPr lang="en-US" sz="2000" baseline="0" dirty="0" smtClean="0"/>
                        <a:t>e.g. any events that damage infrastructure? Any benefits from hazards?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Location and terrain </a:t>
                      </a:r>
                      <a:r>
                        <a:rPr lang="en-US" sz="2000" baseline="0" dirty="0" smtClean="0"/>
                        <a:t>e.g. are they landlocked? Is the land difficult to build on or attractive to tourists?</a:t>
                      </a:r>
                    </a:p>
                    <a:p>
                      <a:endParaRPr lang="en-US" sz="20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Climate </a:t>
                      </a:r>
                      <a:r>
                        <a:rPr lang="en-US" sz="2000" baseline="0" dirty="0" smtClean="0"/>
                        <a:t>e.g. is the rainfall reliable? Does the climate affect people’s health?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History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/>
                        <a:t>e.g. were they colonized? When did they go through industrialization? 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Healthcare</a:t>
                      </a:r>
                      <a:r>
                        <a:rPr lang="en-US" sz="2000" baseline="0" dirty="0" smtClean="0"/>
                        <a:t> e.g. does everyone have access to vaccines? Are there any key diseases?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r>
                        <a:rPr lang="en-US" sz="2000" baseline="0" dirty="0" smtClean="0"/>
                        <a:t> e.g. do these r/ships impact on trade? Are TNC’s allowed in?</a:t>
                      </a:r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Technology</a:t>
                      </a:r>
                      <a:r>
                        <a:rPr lang="en-US" sz="2000" baseline="0" dirty="0" smtClean="0"/>
                        <a:t> e.g. can people access the internet? Is there an electricity supply?</a:t>
                      </a:r>
                    </a:p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09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8</a:t>
            </a:r>
            <a:r>
              <a:rPr lang="en-GB" dirty="0" smtClean="0">
                <a:solidFill>
                  <a:srgbClr val="FFFF00"/>
                </a:solidFill>
              </a:rPr>
              <a:t>. What are the impacts?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Uneven distribution of wealth – 48% of worlds wealt</a:t>
            </a:r>
            <a:r>
              <a:rPr lang="en-US" dirty="0" smtClean="0"/>
              <a:t>h is owned by 1% of the population</a:t>
            </a:r>
          </a:p>
          <a:p>
            <a:r>
              <a:rPr lang="en-US" dirty="0" smtClean="0"/>
              <a:t>Uneven healthcare means poorer countries have high birth, death and infant mortality rates, and low life expectancy. </a:t>
            </a:r>
          </a:p>
          <a:p>
            <a:r>
              <a:rPr lang="en-US" dirty="0" smtClean="0"/>
              <a:t>Uneven education – UK literacy rate is 99%, Ethiopia is 36%</a:t>
            </a:r>
          </a:p>
          <a:p>
            <a:r>
              <a:rPr lang="en-US" dirty="0" smtClean="0"/>
              <a:t>Uneven standards of living – lack of infrastructure, sanitation, running water etc. in poorer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7</a:t>
            </a:r>
            <a:r>
              <a:rPr lang="en-GB" dirty="0" smtClean="0">
                <a:solidFill>
                  <a:srgbClr val="FFFF00"/>
                </a:solidFill>
              </a:rPr>
              <a:t>. How do we classify countries?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AC’s</a:t>
            </a:r>
            <a:endParaRPr lang="en-US" dirty="0"/>
          </a:p>
          <a:p>
            <a:r>
              <a:rPr lang="en-US" dirty="0" smtClean="0"/>
              <a:t>EDC’s</a:t>
            </a:r>
            <a:endParaRPr lang="en-US" dirty="0"/>
          </a:p>
          <a:p>
            <a:r>
              <a:rPr lang="en-US" dirty="0" smtClean="0"/>
              <a:t>LIDC’s</a:t>
            </a:r>
          </a:p>
          <a:p>
            <a:endParaRPr lang="en-US" dirty="0"/>
          </a:p>
          <a:p>
            <a:r>
              <a:rPr lang="en-US" dirty="0" smtClean="0"/>
              <a:t>Classified by the IMF</a:t>
            </a:r>
          </a:p>
          <a:p>
            <a:r>
              <a:rPr lang="en-US" dirty="0" smtClean="0"/>
              <a:t>Based on wealth, trade &amp; links to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3590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6</a:t>
            </a:r>
            <a:r>
              <a:rPr lang="en-GB" dirty="0" smtClean="0">
                <a:solidFill>
                  <a:srgbClr val="FFFF00"/>
                </a:solidFill>
              </a:rPr>
              <a:t>. Ethiopia – where?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63" y="1600200"/>
            <a:ext cx="3048235" cy="2874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37" y="1600200"/>
            <a:ext cx="5565387" cy="4979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024" y="4739268"/>
            <a:ext cx="305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factors could have slowed their development?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5</a:t>
            </a:r>
            <a:r>
              <a:rPr lang="en-GB" dirty="0" smtClean="0">
                <a:solidFill>
                  <a:srgbClr val="FFFF00"/>
                </a:solidFill>
              </a:rPr>
              <a:t>. Ethiopia trade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Mostly export primary goods</a:t>
            </a:r>
          </a:p>
          <a:p>
            <a:r>
              <a:rPr lang="en-US" dirty="0" smtClean="0"/>
              <a:t>80% of exports are from agriculture (coffee 28%, veg 15%, livestock 23%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Exports valued at $3 billion</a:t>
            </a:r>
          </a:p>
          <a:p>
            <a:endParaRPr lang="en-US" dirty="0"/>
          </a:p>
          <a:p>
            <a:r>
              <a:rPr lang="en-US" dirty="0" smtClean="0"/>
              <a:t>Mostly import manufactured goods</a:t>
            </a:r>
          </a:p>
          <a:p>
            <a:r>
              <a:rPr lang="en-US" dirty="0" smtClean="0"/>
              <a:t>11% petroleum based, 4% trucks, 3% fertilizers etc.</a:t>
            </a:r>
          </a:p>
          <a:p>
            <a:r>
              <a:rPr lang="en-US" dirty="0" smtClean="0"/>
              <a:t>Imports valued at $11 billion (gives trade deficit of $8billion per year)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. Ethiopia - links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US" dirty="0" smtClean="0"/>
              <a:t>Imports from: Italy, Kuwait, Saudi Arabia, India, China</a:t>
            </a:r>
          </a:p>
          <a:p>
            <a:r>
              <a:rPr lang="en-US" dirty="0" smtClean="0"/>
              <a:t>Exports to: Switzerland, Germany, Somalia, Saudi Arabia, China,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559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Office Theme</vt:lpstr>
      <vt:lpstr>PowerPoint Presentation</vt:lpstr>
      <vt:lpstr>11. What is development?</vt:lpstr>
      <vt:lpstr>10. How do we measure development?</vt:lpstr>
      <vt:lpstr>9. Why is development uneven? </vt:lpstr>
      <vt:lpstr>8. What are the impacts? </vt:lpstr>
      <vt:lpstr>7. How do we classify countries? </vt:lpstr>
      <vt:lpstr>6. Ethiopia – where? </vt:lpstr>
      <vt:lpstr>5. Ethiopia trade </vt:lpstr>
      <vt:lpstr>4. Ethiopia - links </vt:lpstr>
      <vt:lpstr>3. Ethiopia – TNC’s  </vt:lpstr>
      <vt:lpstr>2. Ethiopia - Aid</vt:lpstr>
      <vt:lpstr>1. Rostow’s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Hogwarts Contour Mapping</dc:title>
  <dc:creator>Robert Frost</dc:creator>
  <cp:lastModifiedBy>Karen Leeman</cp:lastModifiedBy>
  <cp:revision>74</cp:revision>
  <cp:lastPrinted>2012-06-27T11:20:33Z</cp:lastPrinted>
  <dcterms:created xsi:type="dcterms:W3CDTF">2013-05-12T18:00:49Z</dcterms:created>
  <dcterms:modified xsi:type="dcterms:W3CDTF">2019-03-25T14:46:43Z</dcterms:modified>
</cp:coreProperties>
</file>