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71" r:id="rId2"/>
    <p:sldId id="280" r:id="rId3"/>
    <p:sldId id="265" r:id="rId4"/>
    <p:sldId id="273" r:id="rId5"/>
    <p:sldId id="279" r:id="rId6"/>
    <p:sldId id="281" r:id="rId7"/>
    <p:sldId id="275" r:id="rId8"/>
    <p:sldId id="274" r:id="rId9"/>
    <p:sldId id="282" r:id="rId10"/>
    <p:sldId id="283" r:id="rId11"/>
    <p:sldId id="278" r:id="rId12"/>
    <p:sldId id="272" r:id="rId13"/>
    <p:sldId id="276" r:id="rId14"/>
    <p:sldId id="277" r:id="rId15"/>
  </p:sldIdLst>
  <p:sldSz cx="9144000" cy="6858000" type="screen4x3"/>
  <p:notesSz cx="6797675" cy="9926638"/>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FF33CC"/>
    <a:srgbClr val="FF0000"/>
    <a:srgbClr val="FF9966"/>
    <a:srgbClr val="CCFF66"/>
    <a:srgbClr val="99FF66"/>
    <a:srgbClr val="FFCC66"/>
    <a:srgbClr val="CC99FF"/>
    <a:srgbClr val="CCFFFF"/>
    <a:srgbClr val="A49B7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09" autoAdjust="0"/>
    <p:restoredTop sz="95179" autoAdjust="0"/>
  </p:normalViewPr>
  <p:slideViewPr>
    <p:cSldViewPr>
      <p:cViewPr varScale="1">
        <p:scale>
          <a:sx n="103" d="100"/>
          <a:sy n="103" d="100"/>
        </p:scale>
        <p:origin x="228"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D892E368-28F1-4A76-A482-C6A631205899}" type="datetimeFigureOut">
              <a:rPr lang="en-GB" smtClean="0"/>
              <a:t>20/01/2019</a:t>
            </a:fld>
            <a:endParaRPr lang="en-GB"/>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6C3D6FF0-571D-4A4C-9C00-31635AF1DEB8}" type="slidenum">
              <a:rPr lang="en-GB" smtClean="0"/>
              <a:t>‹#›</a:t>
            </a:fld>
            <a:endParaRPr lang="en-GB"/>
          </a:p>
        </p:txBody>
      </p:sp>
    </p:spTree>
    <p:extLst>
      <p:ext uri="{BB962C8B-B14F-4D97-AF65-F5344CB8AC3E}">
        <p14:creationId xmlns:p14="http://schemas.microsoft.com/office/powerpoint/2010/main" val="36352087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E5BEA27-9BBD-476A-8098-4760E190E008}" type="slidenum">
              <a:rPr lang="en-US"/>
              <a:pPr>
                <a:defRPr/>
              </a:pPr>
              <a:t>‹#›</a:t>
            </a:fld>
            <a:endParaRPr lang="en-US"/>
          </a:p>
        </p:txBody>
      </p:sp>
    </p:spTree>
    <p:extLst>
      <p:ext uri="{BB962C8B-B14F-4D97-AF65-F5344CB8AC3E}">
        <p14:creationId xmlns:p14="http://schemas.microsoft.com/office/powerpoint/2010/main" val="40810729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7D71768-7485-4A62-B3D6-87839EE95318}" type="slidenum">
              <a:rPr lang="en-US"/>
              <a:pPr>
                <a:defRPr/>
              </a:pPr>
              <a:t>‹#›</a:t>
            </a:fld>
            <a:endParaRPr lang="en-US"/>
          </a:p>
        </p:txBody>
      </p:sp>
    </p:spTree>
    <p:extLst>
      <p:ext uri="{BB962C8B-B14F-4D97-AF65-F5344CB8AC3E}">
        <p14:creationId xmlns:p14="http://schemas.microsoft.com/office/powerpoint/2010/main" val="18373137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FDC81BD-3B83-4E73-8278-9C386E1DA2A0}" type="slidenum">
              <a:rPr lang="en-US"/>
              <a:pPr>
                <a:defRPr/>
              </a:pPr>
              <a:t>‹#›</a:t>
            </a:fld>
            <a:endParaRPr lang="en-US"/>
          </a:p>
        </p:txBody>
      </p:sp>
    </p:spTree>
    <p:extLst>
      <p:ext uri="{BB962C8B-B14F-4D97-AF65-F5344CB8AC3E}">
        <p14:creationId xmlns:p14="http://schemas.microsoft.com/office/powerpoint/2010/main" val="22170687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995120" cy="1143000"/>
          </a:xfrm>
        </p:spPr>
        <p:txBody>
          <a:bodyPr/>
          <a:lstStyle/>
          <a:p>
            <a:r>
              <a:rPr lang="en-US" dirty="0" smtClean="0"/>
              <a:t>Click to edit Master title style</a:t>
            </a:r>
            <a:endParaRPr lang="en-GB" dirty="0"/>
          </a:p>
        </p:txBody>
      </p:sp>
      <p:sp>
        <p:nvSpPr>
          <p:cNvPr id="3" name="Content Placeholder 2"/>
          <p:cNvSpPr>
            <a:spLocks noGrp="1"/>
          </p:cNvSpPr>
          <p:nvPr>
            <p:ph idx="1"/>
          </p:nvPr>
        </p:nvSpPr>
        <p:spPr>
          <a:xfrm>
            <a:off x="457200" y="1600200"/>
            <a:ext cx="699512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6"/>
          <p:cNvSpPr>
            <a:spLocks noChangeArrowheads="1"/>
          </p:cNvSpPr>
          <p:nvPr userDrawn="1"/>
        </p:nvSpPr>
        <p:spPr bwMode="auto">
          <a:xfrm>
            <a:off x="7573283" y="-14287"/>
            <a:ext cx="1547812" cy="6858000"/>
          </a:xfrm>
          <a:prstGeom prst="rect">
            <a:avLst/>
          </a:prstGeom>
          <a:solidFill>
            <a:srgbClr val="FF6600"/>
          </a:solidFill>
          <a:ln w="9525">
            <a:solidFill>
              <a:srgbClr val="660066"/>
            </a:solidFill>
            <a:miter lim="800000"/>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GB">
              <a:solidFill>
                <a:sysClr val="windowText" lastClr="000000"/>
              </a:solidFill>
              <a:latin typeface="Calibri"/>
            </a:endParaRPr>
          </a:p>
        </p:txBody>
      </p:sp>
      <p:sp>
        <p:nvSpPr>
          <p:cNvPr id="8" name="Rectangle 7"/>
          <p:cNvSpPr/>
          <p:nvPr userDrawn="1"/>
        </p:nvSpPr>
        <p:spPr>
          <a:xfrm>
            <a:off x="7608641" y="1776847"/>
            <a:ext cx="1477096" cy="707886"/>
          </a:xfrm>
          <a:prstGeom prst="rect">
            <a:avLst/>
          </a:prstGeom>
          <a:solidFill>
            <a:srgbClr val="FF6600"/>
          </a:solidFill>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r>
              <a:rPr lang="en-US" sz="2000" b="1" cap="all" dirty="0" smtClean="0">
                <a:ln/>
                <a:solidFill>
                  <a:schemeClr val="bg1"/>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Calibri" pitchFamily="34" charset="0"/>
                <a:cs typeface="Calibri" pitchFamily="34" charset="0"/>
              </a:rPr>
              <a:t>Middle East</a:t>
            </a:r>
            <a:endParaRPr lang="en-US" sz="2000" b="1" cap="all" dirty="0">
              <a:ln/>
              <a:solidFill>
                <a:schemeClr val="bg1"/>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Calibri" pitchFamily="34" charset="0"/>
              <a:cs typeface="Calibri" pitchFamily="34" charset="0"/>
            </a:endParaRPr>
          </a:p>
        </p:txBody>
      </p:sp>
      <p:pic>
        <p:nvPicPr>
          <p:cNvPr id="9" name="Picture 8"/>
          <p:cNvPicPr>
            <a:picLocks noChangeAspect="1"/>
          </p:cNvPicPr>
          <p:nvPr userDrawn="1"/>
        </p:nvPicPr>
        <p:blipFill>
          <a:blip r:embed="rId2"/>
          <a:stretch>
            <a:fillRect/>
          </a:stretch>
        </p:blipFill>
        <p:spPr>
          <a:xfrm>
            <a:off x="7662863" y="121046"/>
            <a:ext cx="1382032" cy="1655801"/>
          </a:xfrm>
          <a:prstGeom prst="rect">
            <a:avLst/>
          </a:prstGeom>
        </p:spPr>
      </p:pic>
      <p:sp>
        <p:nvSpPr>
          <p:cNvPr id="10" name="Rounded Rectangle 9"/>
          <p:cNvSpPr/>
          <p:nvPr userDrawn="1"/>
        </p:nvSpPr>
        <p:spPr>
          <a:xfrm>
            <a:off x="7662863" y="2581704"/>
            <a:ext cx="1395412" cy="1142915"/>
          </a:xfrm>
          <a:prstGeom prst="roundRect">
            <a:avLst/>
          </a:prstGeom>
          <a:solidFill>
            <a:schemeClr val="bg1"/>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Will</a:t>
            </a:r>
            <a:r>
              <a:rPr lang="en-GB" baseline="0" dirty="0" smtClean="0">
                <a:solidFill>
                  <a:schemeClr val="tx1"/>
                </a:solidFill>
              </a:rPr>
              <a:t> there be water wars in future?</a:t>
            </a:r>
            <a:endParaRPr lang="en-GB" dirty="0" smtClean="0">
              <a:solidFill>
                <a:schemeClr val="tx1"/>
              </a:solidFill>
            </a:endParaRPr>
          </a:p>
        </p:txBody>
      </p:sp>
      <p:sp>
        <p:nvSpPr>
          <p:cNvPr id="11" name="Rounded Rectangle 10"/>
          <p:cNvSpPr/>
          <p:nvPr userDrawn="1"/>
        </p:nvSpPr>
        <p:spPr>
          <a:xfrm>
            <a:off x="7649483" y="3861048"/>
            <a:ext cx="1395412" cy="2880320"/>
          </a:xfrm>
          <a:prstGeom prst="roundRect">
            <a:avLst/>
          </a:prstGeom>
          <a:solidFill>
            <a:schemeClr val="bg1"/>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solidFill>
                <a:schemeClr val="tx1"/>
              </a:solidFill>
            </a:endParaRPr>
          </a:p>
          <a:p>
            <a:pPr algn="ctr"/>
            <a:endParaRPr lang="en-GB" u="sng" dirty="0" smtClean="0">
              <a:solidFill>
                <a:schemeClr val="tx1"/>
              </a:solidFill>
            </a:endParaRPr>
          </a:p>
          <a:p>
            <a:pPr algn="ctr"/>
            <a:endParaRPr lang="en-GB" u="sng" dirty="0">
              <a:solidFill>
                <a:schemeClr val="tx1"/>
              </a:solidFill>
            </a:endParaRPr>
          </a:p>
          <a:p>
            <a:pPr algn="ctr"/>
            <a:endParaRPr lang="en-GB" u="sng" dirty="0" smtClean="0">
              <a:solidFill>
                <a:schemeClr val="tx1"/>
              </a:solidFill>
            </a:endParaRPr>
          </a:p>
          <a:p>
            <a:pPr algn="ctr"/>
            <a:endParaRPr lang="en-GB" u="sng" dirty="0">
              <a:solidFill>
                <a:schemeClr val="tx1"/>
              </a:solidFill>
            </a:endParaRPr>
          </a:p>
          <a:p>
            <a:pPr fontAlgn="auto">
              <a:spcBef>
                <a:spcPts val="0"/>
              </a:spcBef>
              <a:spcAft>
                <a:spcPts val="0"/>
              </a:spcAft>
              <a:defRPr/>
            </a:pPr>
            <a:r>
              <a:rPr lang="en-GB" sz="900" b="1" u="sng" dirty="0">
                <a:solidFill>
                  <a:sysClr val="windowText" lastClr="000000"/>
                </a:solidFill>
                <a:latin typeface="Calibri"/>
              </a:rPr>
              <a:t>Learning Objectives</a:t>
            </a:r>
          </a:p>
          <a:p>
            <a:pPr fontAlgn="auto">
              <a:spcBef>
                <a:spcPts val="0"/>
              </a:spcBef>
              <a:spcAft>
                <a:spcPts val="0"/>
              </a:spcAft>
              <a:defRPr/>
            </a:pPr>
            <a:r>
              <a:rPr lang="en-GB" sz="900" b="1" dirty="0">
                <a:solidFill>
                  <a:sysClr val="windowText" lastClr="000000"/>
                </a:solidFill>
                <a:latin typeface="Calibri"/>
              </a:rPr>
              <a:t>You will be able to</a:t>
            </a:r>
            <a:r>
              <a:rPr lang="en-GB" sz="900" b="1" dirty="0" smtClean="0">
                <a:solidFill>
                  <a:sysClr val="windowText" lastClr="000000"/>
                </a:solidFill>
                <a:latin typeface="Calibri"/>
              </a:rPr>
              <a:t>:</a:t>
            </a:r>
          </a:p>
          <a:p>
            <a:pPr fontAlgn="auto">
              <a:spcBef>
                <a:spcPts val="0"/>
              </a:spcBef>
              <a:spcAft>
                <a:spcPts val="0"/>
              </a:spcAft>
              <a:defRPr/>
            </a:pPr>
            <a:endParaRPr lang="en-GB" sz="800" b="1" dirty="0">
              <a:solidFill>
                <a:sysClr val="windowText" lastClr="000000"/>
              </a:solidFill>
              <a:latin typeface="Calibri"/>
            </a:endParaRPr>
          </a:p>
          <a:p>
            <a:pPr marL="0" indent="0">
              <a:buFont typeface="Arial" panose="020B0604020202020204" pitchFamily="34" charset="0"/>
              <a:buNone/>
              <a:defRPr/>
            </a:pPr>
            <a:r>
              <a:rPr lang="en-GB" sz="1100" dirty="0">
                <a:solidFill>
                  <a:sysClr val="windowText" lastClr="000000"/>
                </a:solidFill>
                <a:latin typeface="Calibri"/>
              </a:rPr>
              <a:t>Understand water is a valuable resource </a:t>
            </a:r>
            <a:endParaRPr lang="en-GB" sz="1100" dirty="0" smtClean="0">
              <a:solidFill>
                <a:sysClr val="windowText" lastClr="000000"/>
              </a:solidFill>
              <a:latin typeface="Calibri"/>
            </a:endParaRPr>
          </a:p>
          <a:p>
            <a:pPr marL="0" indent="0">
              <a:buFont typeface="Arial" panose="020B0604020202020204" pitchFamily="34" charset="0"/>
              <a:buNone/>
              <a:defRPr/>
            </a:pPr>
            <a:endParaRPr lang="en-GB" sz="800" dirty="0">
              <a:solidFill>
                <a:sysClr val="windowText" lastClr="000000"/>
              </a:solidFill>
              <a:latin typeface="Calibri"/>
            </a:endParaRPr>
          </a:p>
          <a:p>
            <a:pPr marL="0" indent="0">
              <a:buFont typeface="Arial" panose="020B0604020202020204" pitchFamily="34" charset="0"/>
              <a:buNone/>
              <a:defRPr/>
            </a:pPr>
            <a:r>
              <a:rPr lang="en-GB" sz="1100" dirty="0">
                <a:solidFill>
                  <a:sysClr val="windowText" lastClr="000000"/>
                </a:solidFill>
                <a:latin typeface="Calibri"/>
              </a:rPr>
              <a:t>Identify and explain the reasons why water is running out </a:t>
            </a:r>
            <a:endParaRPr lang="en-GB" sz="1100" dirty="0" smtClean="0">
              <a:solidFill>
                <a:sysClr val="windowText" lastClr="000000"/>
              </a:solidFill>
              <a:latin typeface="Calibri"/>
            </a:endParaRPr>
          </a:p>
          <a:p>
            <a:pPr marL="0" indent="0">
              <a:buFont typeface="Arial" panose="020B0604020202020204" pitchFamily="34" charset="0"/>
              <a:buNone/>
              <a:defRPr/>
            </a:pPr>
            <a:endParaRPr lang="en-GB" sz="800" dirty="0">
              <a:solidFill>
                <a:sysClr val="windowText" lastClr="000000"/>
              </a:solidFill>
              <a:latin typeface="Calibri"/>
            </a:endParaRPr>
          </a:p>
          <a:p>
            <a:pPr marL="0" indent="0">
              <a:buFont typeface="Arial" panose="020B0604020202020204" pitchFamily="34" charset="0"/>
              <a:buNone/>
              <a:defRPr/>
            </a:pPr>
            <a:r>
              <a:rPr lang="en-GB" sz="1100" dirty="0">
                <a:solidFill>
                  <a:sysClr val="windowText" lastClr="000000"/>
                </a:solidFill>
                <a:latin typeface="Calibri"/>
              </a:rPr>
              <a:t>Assess whether water may be a cause of conflict in the future </a:t>
            </a:r>
            <a:endParaRPr lang="en-GB" dirty="0" smtClean="0">
              <a:solidFill>
                <a:schemeClr val="tx1"/>
              </a:solidFill>
            </a:endParaRPr>
          </a:p>
          <a:p>
            <a:pPr algn="ctr"/>
            <a:endParaRPr lang="en-GB" dirty="0">
              <a:solidFill>
                <a:schemeClr val="tx1"/>
              </a:solidFill>
            </a:endParaRPr>
          </a:p>
          <a:p>
            <a:pPr algn="ctr"/>
            <a:endParaRPr lang="en-GB" dirty="0" smtClean="0">
              <a:solidFill>
                <a:schemeClr val="tx1"/>
              </a:solidFill>
            </a:endParaRPr>
          </a:p>
          <a:p>
            <a:pPr algn="ctr"/>
            <a:endParaRPr lang="en-GB" dirty="0">
              <a:solidFill>
                <a:schemeClr val="tx1"/>
              </a:solidFill>
            </a:endParaRPr>
          </a:p>
          <a:p>
            <a:pPr algn="ctr"/>
            <a:endParaRPr lang="en-GB" dirty="0" smtClean="0">
              <a:solidFill>
                <a:schemeClr val="tx1"/>
              </a:solidFill>
            </a:endParaRPr>
          </a:p>
          <a:p>
            <a:pPr algn="ctr"/>
            <a:endParaRPr lang="en-GB" dirty="0">
              <a:solidFill>
                <a:schemeClr val="tx1"/>
              </a:solidFill>
            </a:endParaRPr>
          </a:p>
        </p:txBody>
      </p:sp>
    </p:spTree>
    <p:extLst>
      <p:ext uri="{BB962C8B-B14F-4D97-AF65-F5344CB8AC3E}">
        <p14:creationId xmlns:p14="http://schemas.microsoft.com/office/powerpoint/2010/main" val="363801684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F2C67A2-CA61-481F-94B6-E10626274CA1}" type="slidenum">
              <a:rPr lang="en-US"/>
              <a:pPr>
                <a:defRPr/>
              </a:pPr>
              <a:t>‹#›</a:t>
            </a:fld>
            <a:endParaRPr lang="en-US"/>
          </a:p>
        </p:txBody>
      </p:sp>
    </p:spTree>
    <p:extLst>
      <p:ext uri="{BB962C8B-B14F-4D97-AF65-F5344CB8AC3E}">
        <p14:creationId xmlns:p14="http://schemas.microsoft.com/office/powerpoint/2010/main" val="13684808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2289FFA-2447-4EE4-8DEA-F5335AFA080C}" type="slidenum">
              <a:rPr lang="en-US"/>
              <a:pPr>
                <a:defRPr/>
              </a:pPr>
              <a:t>‹#›</a:t>
            </a:fld>
            <a:endParaRPr lang="en-US"/>
          </a:p>
        </p:txBody>
      </p:sp>
    </p:spTree>
    <p:extLst>
      <p:ext uri="{BB962C8B-B14F-4D97-AF65-F5344CB8AC3E}">
        <p14:creationId xmlns:p14="http://schemas.microsoft.com/office/powerpoint/2010/main" val="18483558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74966BEA-3430-426A-98C5-95CE6E302882}" type="slidenum">
              <a:rPr lang="en-US"/>
              <a:pPr>
                <a:defRPr/>
              </a:pPr>
              <a:t>‹#›</a:t>
            </a:fld>
            <a:endParaRPr lang="en-US"/>
          </a:p>
        </p:txBody>
      </p:sp>
    </p:spTree>
    <p:extLst>
      <p:ext uri="{BB962C8B-B14F-4D97-AF65-F5344CB8AC3E}">
        <p14:creationId xmlns:p14="http://schemas.microsoft.com/office/powerpoint/2010/main" val="23049293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7406C1F-0F37-426C-9F9B-81826C19DA84}" type="slidenum">
              <a:rPr lang="en-US"/>
              <a:pPr>
                <a:defRPr/>
              </a:pPr>
              <a:t>‹#›</a:t>
            </a:fld>
            <a:endParaRPr lang="en-US"/>
          </a:p>
        </p:txBody>
      </p:sp>
    </p:spTree>
    <p:extLst>
      <p:ext uri="{BB962C8B-B14F-4D97-AF65-F5344CB8AC3E}">
        <p14:creationId xmlns:p14="http://schemas.microsoft.com/office/powerpoint/2010/main" val="21529356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68A5A52C-9FEE-4AF2-AC2F-5129F988ABD0}" type="slidenum">
              <a:rPr lang="en-US"/>
              <a:pPr>
                <a:defRPr/>
              </a:pPr>
              <a:t>‹#›</a:t>
            </a:fld>
            <a:endParaRPr lang="en-US"/>
          </a:p>
        </p:txBody>
      </p:sp>
    </p:spTree>
    <p:extLst>
      <p:ext uri="{BB962C8B-B14F-4D97-AF65-F5344CB8AC3E}">
        <p14:creationId xmlns:p14="http://schemas.microsoft.com/office/powerpoint/2010/main" val="20142585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F0E5208-3A71-4F2B-9B62-4E99C07284CF}" type="slidenum">
              <a:rPr lang="en-US"/>
              <a:pPr>
                <a:defRPr/>
              </a:pPr>
              <a:t>‹#›</a:t>
            </a:fld>
            <a:endParaRPr lang="en-US"/>
          </a:p>
        </p:txBody>
      </p:sp>
    </p:spTree>
    <p:extLst>
      <p:ext uri="{BB962C8B-B14F-4D97-AF65-F5344CB8AC3E}">
        <p14:creationId xmlns:p14="http://schemas.microsoft.com/office/powerpoint/2010/main" val="33759959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C1148B6-4FF3-4C27-8FBF-530D0A792E2F}" type="slidenum">
              <a:rPr lang="en-US"/>
              <a:pPr>
                <a:defRPr/>
              </a:pPr>
              <a:t>‹#›</a:t>
            </a:fld>
            <a:endParaRPr lang="en-US"/>
          </a:p>
        </p:txBody>
      </p:sp>
    </p:spTree>
    <p:extLst>
      <p:ext uri="{BB962C8B-B14F-4D97-AF65-F5344CB8AC3E}">
        <p14:creationId xmlns:p14="http://schemas.microsoft.com/office/powerpoint/2010/main" val="6921657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68AB694B-D007-4CB5-8CB8-6157E4BCE99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A6G7yyUea6M" TargetMode="Externa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Box 8"/>
          <p:cNvSpPr txBox="1">
            <a:spLocks noChangeArrowheads="1"/>
          </p:cNvSpPr>
          <p:nvPr/>
        </p:nvSpPr>
        <p:spPr bwMode="auto">
          <a:xfrm>
            <a:off x="327499" y="260993"/>
            <a:ext cx="8424863" cy="6461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dirty="0" smtClean="0">
                <a:cs typeface="Arial" charset="0"/>
              </a:rPr>
              <a:t>Thomas Deacon Academy</a:t>
            </a:r>
            <a:endParaRPr lang="en-GB" dirty="0">
              <a:cs typeface="Arial" charset="0"/>
            </a:endParaRPr>
          </a:p>
          <a:p>
            <a:pPr algn="ctr" eaLnBrk="1" hangingPunct="1"/>
            <a:r>
              <a:rPr lang="en-GB" dirty="0">
                <a:cs typeface="Arial" charset="0"/>
              </a:rPr>
              <a:t>Geography Department</a:t>
            </a:r>
          </a:p>
        </p:txBody>
      </p:sp>
      <p:sp>
        <p:nvSpPr>
          <p:cNvPr id="3075" name="TextBox 10"/>
          <p:cNvSpPr txBox="1">
            <a:spLocks noChangeArrowheads="1"/>
          </p:cNvSpPr>
          <p:nvPr/>
        </p:nvSpPr>
        <p:spPr bwMode="auto">
          <a:xfrm>
            <a:off x="331148" y="1031928"/>
            <a:ext cx="8421214" cy="64633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b="1" dirty="0">
                <a:cs typeface="Arial" charset="0"/>
              </a:rPr>
              <a:t>The Big Picture</a:t>
            </a:r>
            <a:r>
              <a:rPr lang="en-GB" b="1" dirty="0" smtClean="0">
                <a:cs typeface="Arial" charset="0"/>
              </a:rPr>
              <a:t>:</a:t>
            </a:r>
          </a:p>
          <a:p>
            <a:pPr algn="ctr" eaLnBrk="1" hangingPunct="1"/>
            <a:r>
              <a:rPr lang="en-GB" b="1" dirty="0" smtClean="0">
                <a:cs typeface="Arial" charset="0"/>
              </a:rPr>
              <a:t>What is the future for the Middle East?</a:t>
            </a:r>
          </a:p>
        </p:txBody>
      </p:sp>
      <p:sp>
        <p:nvSpPr>
          <p:cNvPr id="12" name="Right Arrow Callout 11"/>
          <p:cNvSpPr/>
          <p:nvPr/>
        </p:nvSpPr>
        <p:spPr>
          <a:xfrm>
            <a:off x="107589" y="1870346"/>
            <a:ext cx="2952750" cy="3165203"/>
          </a:xfrm>
          <a:prstGeom prst="rightArrowCallou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dirty="0">
              <a:solidFill>
                <a:schemeClr val="tx1"/>
              </a:solidFill>
            </a:endParaRPr>
          </a:p>
        </p:txBody>
      </p:sp>
      <p:sp>
        <p:nvSpPr>
          <p:cNvPr id="13" name="Right Arrow Callout 12"/>
          <p:cNvSpPr/>
          <p:nvPr/>
        </p:nvSpPr>
        <p:spPr>
          <a:xfrm>
            <a:off x="3088322" y="1841427"/>
            <a:ext cx="2918483" cy="3232469"/>
          </a:xfrm>
          <a:prstGeom prst="rightArrowCallou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GB" dirty="0" smtClean="0">
                <a:solidFill>
                  <a:schemeClr val="tx1"/>
                </a:solidFill>
              </a:rPr>
              <a:t> </a:t>
            </a:r>
            <a:endParaRPr lang="en-GB" dirty="0">
              <a:solidFill>
                <a:schemeClr val="tx1"/>
              </a:solidFill>
            </a:endParaRPr>
          </a:p>
        </p:txBody>
      </p:sp>
      <p:sp>
        <p:nvSpPr>
          <p:cNvPr id="15" name="Right Arrow Callout 14"/>
          <p:cNvSpPr/>
          <p:nvPr/>
        </p:nvSpPr>
        <p:spPr>
          <a:xfrm>
            <a:off x="6006805" y="1825739"/>
            <a:ext cx="3137196" cy="3265939"/>
          </a:xfrm>
          <a:prstGeom prst="rightArrowCallou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285750" indent="-285750">
              <a:buFont typeface="Arial" panose="020B0604020202020204" pitchFamily="34" charset="0"/>
              <a:buChar char="•"/>
              <a:defRPr/>
            </a:pPr>
            <a:endParaRPr lang="en-GB" sz="1400" dirty="0">
              <a:solidFill>
                <a:schemeClr val="tx1"/>
              </a:solidFill>
            </a:endParaRPr>
          </a:p>
        </p:txBody>
      </p:sp>
      <p:sp>
        <p:nvSpPr>
          <p:cNvPr id="3079" name="TextBox 15"/>
          <p:cNvSpPr txBox="1">
            <a:spLocks noChangeArrowheads="1"/>
          </p:cNvSpPr>
          <p:nvPr/>
        </p:nvSpPr>
        <p:spPr bwMode="auto">
          <a:xfrm>
            <a:off x="113033" y="1878828"/>
            <a:ext cx="1871662" cy="3493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b="1" dirty="0"/>
              <a:t>Prior Learning</a:t>
            </a:r>
            <a:r>
              <a:rPr lang="en-GB" b="1" dirty="0" smtClean="0"/>
              <a:t>:</a:t>
            </a:r>
          </a:p>
          <a:p>
            <a:pPr marL="171450" indent="-171450" eaLnBrk="1" hangingPunct="1">
              <a:buFont typeface="Arial" panose="020B0604020202020204" pitchFamily="34" charset="0"/>
              <a:buChar char="•"/>
            </a:pPr>
            <a:r>
              <a:rPr lang="en-GB" sz="1000" dirty="0"/>
              <a:t>What are the human and physical features of the Middle East</a:t>
            </a:r>
            <a:r>
              <a:rPr lang="en-GB" sz="1000" dirty="0" smtClean="0"/>
              <a:t>?</a:t>
            </a:r>
          </a:p>
          <a:p>
            <a:pPr marL="171450" indent="-171450" eaLnBrk="1" hangingPunct="1">
              <a:buFont typeface="Arial" panose="020B0604020202020204" pitchFamily="34" charset="0"/>
              <a:buChar char="•"/>
            </a:pPr>
            <a:r>
              <a:rPr lang="en-GB" sz="1000" dirty="0"/>
              <a:t>What is the climate of the Middle East</a:t>
            </a:r>
            <a:r>
              <a:rPr lang="en-GB" sz="1000" dirty="0" smtClean="0"/>
              <a:t>?</a:t>
            </a:r>
          </a:p>
          <a:p>
            <a:pPr marL="171450" indent="-171450" eaLnBrk="1" hangingPunct="1">
              <a:buFont typeface="Arial" panose="020B0604020202020204" pitchFamily="34" charset="0"/>
              <a:buChar char="•"/>
            </a:pPr>
            <a:r>
              <a:rPr lang="en-GB" sz="1000" dirty="0"/>
              <a:t>How do plants and animals live in the desert</a:t>
            </a:r>
            <a:r>
              <a:rPr lang="en-GB" sz="1000" dirty="0" smtClean="0"/>
              <a:t>?</a:t>
            </a:r>
            <a:endParaRPr lang="en-GB" sz="1000" dirty="0"/>
          </a:p>
          <a:p>
            <a:pPr marL="171450" indent="-171450" eaLnBrk="1" hangingPunct="1">
              <a:buFont typeface="Arial" panose="020B0604020202020204" pitchFamily="34" charset="0"/>
              <a:buChar char="•"/>
            </a:pPr>
            <a:r>
              <a:rPr lang="en-GB" sz="1000" dirty="0"/>
              <a:t>How is the population distributed across the Middle East</a:t>
            </a:r>
            <a:r>
              <a:rPr lang="en-GB" sz="1000" dirty="0" smtClean="0"/>
              <a:t>?</a:t>
            </a:r>
            <a:endParaRPr lang="en-GB" sz="1000" dirty="0"/>
          </a:p>
          <a:p>
            <a:pPr marL="171450" indent="-171450" eaLnBrk="1" hangingPunct="1">
              <a:buFont typeface="Arial" panose="020B0604020202020204" pitchFamily="34" charset="0"/>
              <a:buChar char="•"/>
            </a:pPr>
            <a:r>
              <a:rPr lang="en-GB" sz="1000" dirty="0" smtClean="0"/>
              <a:t>How </a:t>
            </a:r>
            <a:r>
              <a:rPr lang="en-GB" sz="1000" dirty="0"/>
              <a:t>important are the Middle Eastern oil reserves?</a:t>
            </a:r>
          </a:p>
          <a:p>
            <a:pPr marL="171450" indent="-171450" eaLnBrk="1" hangingPunct="1">
              <a:buFont typeface="Arial" panose="020B0604020202020204" pitchFamily="34" charset="0"/>
              <a:buChar char="•"/>
            </a:pPr>
            <a:r>
              <a:rPr lang="en-GB" sz="1100" dirty="0"/>
              <a:t>What has caused the Syrian conflict?</a:t>
            </a:r>
          </a:p>
          <a:p>
            <a:pPr marL="171450" indent="-171450" eaLnBrk="1" hangingPunct="1">
              <a:buFont typeface="Arial" panose="020B0604020202020204" pitchFamily="34" charset="0"/>
              <a:buChar char="•"/>
            </a:pPr>
            <a:endParaRPr lang="en-GB" sz="1100" dirty="0"/>
          </a:p>
          <a:p>
            <a:pPr marL="171450" indent="-171450" eaLnBrk="1" hangingPunct="1">
              <a:buFont typeface="Arial" panose="020B0604020202020204" pitchFamily="34" charset="0"/>
              <a:buChar char="•"/>
            </a:pPr>
            <a:endParaRPr lang="en-GB" sz="1100" dirty="0"/>
          </a:p>
          <a:p>
            <a:pPr marL="171450" indent="-171450" eaLnBrk="1" hangingPunct="1">
              <a:buFont typeface="Arial" panose="020B0604020202020204" pitchFamily="34" charset="0"/>
              <a:buChar char="•"/>
            </a:pPr>
            <a:endParaRPr lang="en-GB" sz="1100" dirty="0"/>
          </a:p>
          <a:p>
            <a:pPr eaLnBrk="1" hangingPunct="1"/>
            <a:endParaRPr lang="en-GB" b="1" dirty="0" smtClean="0"/>
          </a:p>
        </p:txBody>
      </p:sp>
      <p:sp>
        <p:nvSpPr>
          <p:cNvPr id="3080" name="TextBox 16"/>
          <p:cNvSpPr txBox="1">
            <a:spLocks noChangeArrowheads="1"/>
          </p:cNvSpPr>
          <p:nvPr/>
        </p:nvSpPr>
        <p:spPr bwMode="auto">
          <a:xfrm>
            <a:off x="3054055" y="1841438"/>
            <a:ext cx="2022001" cy="2739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b="1" dirty="0"/>
              <a:t>Current </a:t>
            </a:r>
            <a:r>
              <a:rPr lang="en-GB" b="1" dirty="0" smtClean="0"/>
              <a:t>Learning:</a:t>
            </a:r>
            <a:endParaRPr lang="en-GB" b="1" dirty="0" smtClean="0"/>
          </a:p>
          <a:p>
            <a:pPr eaLnBrk="1" hangingPunct="1"/>
            <a:endParaRPr lang="en-GB" sz="900" b="1" dirty="0" smtClean="0"/>
          </a:p>
          <a:p>
            <a:pPr eaLnBrk="1" hangingPunct="1"/>
            <a:endParaRPr lang="en-GB" sz="900" b="1" dirty="0"/>
          </a:p>
          <a:p>
            <a:pPr eaLnBrk="1" hangingPunct="1"/>
            <a:endParaRPr lang="en-GB" sz="900" b="1" dirty="0"/>
          </a:p>
          <a:p>
            <a:pPr algn="ctr" eaLnBrk="1" hangingPunct="1"/>
            <a:r>
              <a:rPr lang="en-GB" sz="2000" b="1" dirty="0" smtClean="0">
                <a:solidFill>
                  <a:srgbClr val="FF0000"/>
                </a:solidFill>
              </a:rPr>
              <a:t>Will there be water wars in the future?</a:t>
            </a:r>
            <a:endParaRPr lang="en-GB" sz="2000" b="1" dirty="0">
              <a:solidFill>
                <a:srgbClr val="FF0000"/>
              </a:solidFill>
            </a:endParaRPr>
          </a:p>
          <a:p>
            <a:pPr eaLnBrk="1" hangingPunct="1"/>
            <a:endParaRPr lang="en-GB" b="1" dirty="0" smtClean="0"/>
          </a:p>
          <a:p>
            <a:pPr eaLnBrk="1" hangingPunct="1"/>
            <a:endParaRPr lang="en-GB" b="1" dirty="0"/>
          </a:p>
          <a:p>
            <a:pPr eaLnBrk="1" hangingPunct="1"/>
            <a:r>
              <a:rPr lang="en-GB" sz="1300" b="1" dirty="0" smtClean="0"/>
              <a:t>Write this as your title</a:t>
            </a:r>
          </a:p>
        </p:txBody>
      </p:sp>
      <p:sp>
        <p:nvSpPr>
          <p:cNvPr id="3081" name="TextBox 17"/>
          <p:cNvSpPr txBox="1">
            <a:spLocks noChangeArrowheads="1"/>
          </p:cNvSpPr>
          <p:nvPr/>
        </p:nvSpPr>
        <p:spPr bwMode="auto">
          <a:xfrm>
            <a:off x="5988893" y="1848069"/>
            <a:ext cx="2130237"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b="1" dirty="0"/>
              <a:t>Future Learning</a:t>
            </a:r>
            <a:r>
              <a:rPr lang="en-GB" b="1" dirty="0" smtClean="0"/>
              <a:t>:</a:t>
            </a:r>
          </a:p>
          <a:p>
            <a:pPr marL="171450" indent="-171450" eaLnBrk="1" hangingPunct="1">
              <a:buFont typeface="Arial" panose="020B0604020202020204" pitchFamily="34" charset="0"/>
              <a:buChar char="•"/>
            </a:pPr>
            <a:endParaRPr lang="en-GB" sz="1000" dirty="0" smtClean="0"/>
          </a:p>
          <a:p>
            <a:pPr marL="171450" indent="-171450" eaLnBrk="1" hangingPunct="1">
              <a:buFont typeface="Arial" panose="020B0604020202020204" pitchFamily="34" charset="0"/>
              <a:buChar char="•"/>
            </a:pPr>
            <a:r>
              <a:rPr lang="en-GB" sz="1000" dirty="0" smtClean="0"/>
              <a:t>Assessment</a:t>
            </a:r>
            <a:endParaRPr lang="en-GB" sz="1000" dirty="0"/>
          </a:p>
          <a:p>
            <a:pPr marL="285750" indent="-285750" eaLnBrk="1" hangingPunct="1">
              <a:buFont typeface="Arial" panose="020B0604020202020204" pitchFamily="34" charset="0"/>
              <a:buChar char="•"/>
            </a:pPr>
            <a:endParaRPr lang="en-GB" b="1" dirty="0" smtClean="0"/>
          </a:p>
        </p:txBody>
      </p:sp>
      <p:sp>
        <p:nvSpPr>
          <p:cNvPr id="21" name="TextBox 20"/>
          <p:cNvSpPr txBox="1"/>
          <p:nvPr/>
        </p:nvSpPr>
        <p:spPr>
          <a:xfrm>
            <a:off x="179388" y="5229225"/>
            <a:ext cx="5809506" cy="1323439"/>
          </a:xfrm>
          <a:prstGeom prst="rect">
            <a:avLst/>
          </a:prstGeom>
          <a:noFill/>
          <a:ln>
            <a:solidFill>
              <a:schemeClr val="tx1"/>
            </a:solidFill>
          </a:ln>
        </p:spPr>
        <p:txBody>
          <a:bodyPr wrap="square">
            <a:spAutoFit/>
          </a:bodyPr>
          <a:lstStyle/>
          <a:p>
            <a:pPr fontAlgn="auto">
              <a:spcBef>
                <a:spcPts val="0"/>
              </a:spcBef>
              <a:spcAft>
                <a:spcPts val="0"/>
              </a:spcAft>
              <a:defRPr/>
            </a:pPr>
            <a:r>
              <a:rPr lang="en-GB" sz="1600" b="1" u="sng" dirty="0" smtClean="0">
                <a:solidFill>
                  <a:sysClr val="windowText" lastClr="000000"/>
                </a:solidFill>
                <a:latin typeface="Calibri"/>
              </a:rPr>
              <a:t>Learning </a:t>
            </a:r>
            <a:r>
              <a:rPr lang="en-GB" sz="1600" b="1" u="sng" dirty="0" smtClean="0">
                <a:solidFill>
                  <a:sysClr val="windowText" lastClr="000000"/>
                </a:solidFill>
                <a:latin typeface="Calibri"/>
              </a:rPr>
              <a:t>Objectives</a:t>
            </a:r>
          </a:p>
          <a:p>
            <a:pPr fontAlgn="auto">
              <a:spcBef>
                <a:spcPts val="0"/>
              </a:spcBef>
              <a:spcAft>
                <a:spcPts val="0"/>
              </a:spcAft>
              <a:defRPr/>
            </a:pPr>
            <a:r>
              <a:rPr lang="en-GB" sz="1600" b="1" dirty="0" smtClean="0">
                <a:solidFill>
                  <a:sysClr val="windowText" lastClr="000000"/>
                </a:solidFill>
                <a:latin typeface="Calibri"/>
              </a:rPr>
              <a:t>You will be able to</a:t>
            </a:r>
            <a:r>
              <a:rPr lang="en-GB" sz="1600" b="1" dirty="0" smtClean="0">
                <a:solidFill>
                  <a:sysClr val="windowText" lastClr="000000"/>
                </a:solidFill>
                <a:latin typeface="Calibri"/>
              </a:rPr>
              <a:t>:</a:t>
            </a:r>
            <a:endParaRPr lang="en-GB" sz="1600" b="1" dirty="0" smtClean="0">
              <a:solidFill>
                <a:sysClr val="windowText" lastClr="000000"/>
              </a:solidFill>
              <a:latin typeface="Calibri"/>
            </a:endParaRPr>
          </a:p>
          <a:p>
            <a:pPr marL="285750" indent="-285750">
              <a:buFont typeface="Arial" panose="020B0604020202020204" pitchFamily="34" charset="0"/>
              <a:buChar char="•"/>
              <a:defRPr/>
            </a:pPr>
            <a:r>
              <a:rPr lang="en-GB" sz="1600" dirty="0">
                <a:solidFill>
                  <a:sysClr val="windowText" lastClr="000000"/>
                </a:solidFill>
                <a:latin typeface="Calibri"/>
              </a:rPr>
              <a:t>U</a:t>
            </a:r>
            <a:r>
              <a:rPr lang="en-GB" sz="1600" dirty="0" smtClean="0">
                <a:solidFill>
                  <a:sysClr val="windowText" lastClr="000000"/>
                </a:solidFill>
                <a:latin typeface="Calibri"/>
              </a:rPr>
              <a:t>nderstand </a:t>
            </a:r>
            <a:r>
              <a:rPr lang="en-GB" sz="1600" dirty="0" smtClean="0">
                <a:solidFill>
                  <a:sysClr val="windowText" lastClr="000000"/>
                </a:solidFill>
                <a:latin typeface="Calibri"/>
              </a:rPr>
              <a:t>water is a valuable resource </a:t>
            </a:r>
            <a:endParaRPr lang="en-GB" sz="1600" dirty="0">
              <a:solidFill>
                <a:sysClr val="windowText" lastClr="000000"/>
              </a:solidFill>
              <a:latin typeface="Calibri"/>
            </a:endParaRPr>
          </a:p>
          <a:p>
            <a:pPr marL="285750" indent="-285750">
              <a:buFont typeface="Arial" panose="020B0604020202020204" pitchFamily="34" charset="0"/>
              <a:buChar char="•"/>
              <a:defRPr/>
            </a:pPr>
            <a:r>
              <a:rPr lang="en-GB" sz="1600" dirty="0">
                <a:solidFill>
                  <a:sysClr val="windowText" lastClr="000000"/>
                </a:solidFill>
                <a:latin typeface="Calibri"/>
              </a:rPr>
              <a:t>I</a:t>
            </a:r>
            <a:r>
              <a:rPr lang="en-GB" sz="1600" dirty="0" smtClean="0">
                <a:solidFill>
                  <a:sysClr val="windowText" lastClr="000000"/>
                </a:solidFill>
                <a:latin typeface="Calibri"/>
              </a:rPr>
              <a:t>dentify and explain the reasons </a:t>
            </a:r>
            <a:r>
              <a:rPr lang="en-GB" sz="1600" dirty="0" smtClean="0">
                <a:solidFill>
                  <a:sysClr val="windowText" lastClr="000000"/>
                </a:solidFill>
                <a:latin typeface="Calibri"/>
              </a:rPr>
              <a:t>why water is running </a:t>
            </a:r>
            <a:r>
              <a:rPr lang="en-GB" sz="1600" dirty="0" smtClean="0">
                <a:solidFill>
                  <a:sysClr val="windowText" lastClr="000000"/>
                </a:solidFill>
                <a:latin typeface="Calibri"/>
              </a:rPr>
              <a:t>out </a:t>
            </a:r>
            <a:endParaRPr lang="en-GB" sz="1600" dirty="0">
              <a:solidFill>
                <a:sysClr val="windowText" lastClr="000000"/>
              </a:solidFill>
              <a:latin typeface="Calibri"/>
            </a:endParaRPr>
          </a:p>
          <a:p>
            <a:pPr marL="285750" indent="-285750">
              <a:buFont typeface="Arial" panose="020B0604020202020204" pitchFamily="34" charset="0"/>
              <a:buChar char="•"/>
              <a:defRPr/>
            </a:pPr>
            <a:r>
              <a:rPr lang="en-GB" sz="1600" dirty="0">
                <a:solidFill>
                  <a:sysClr val="windowText" lastClr="000000"/>
                </a:solidFill>
                <a:latin typeface="Calibri"/>
              </a:rPr>
              <a:t>A</a:t>
            </a:r>
            <a:r>
              <a:rPr lang="en-GB" sz="1600" dirty="0" smtClean="0">
                <a:solidFill>
                  <a:sysClr val="windowText" lastClr="000000"/>
                </a:solidFill>
                <a:latin typeface="Calibri"/>
              </a:rPr>
              <a:t>ssess whether </a:t>
            </a:r>
            <a:r>
              <a:rPr lang="en-GB" sz="1600" dirty="0" smtClean="0">
                <a:solidFill>
                  <a:sysClr val="windowText" lastClr="000000"/>
                </a:solidFill>
                <a:latin typeface="Calibri"/>
              </a:rPr>
              <a:t>water may be a cause of conflict in the </a:t>
            </a:r>
            <a:r>
              <a:rPr lang="en-GB" sz="1600" dirty="0" smtClean="0">
                <a:solidFill>
                  <a:sysClr val="windowText" lastClr="000000"/>
                </a:solidFill>
                <a:latin typeface="Calibri"/>
              </a:rPr>
              <a:t>future </a:t>
            </a:r>
            <a:endParaRPr lang="en-GB" sz="1600" u="sng" dirty="0">
              <a:solidFill>
                <a:sysClr val="windowText" lastClr="000000"/>
              </a:solidFill>
              <a:latin typeface="Calibri"/>
            </a:endParaRPr>
          </a:p>
        </p:txBody>
      </p:sp>
      <p:pic>
        <p:nvPicPr>
          <p:cNvPr id="3086" name="Picture 4" descr="MP00030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52320" y="252413"/>
            <a:ext cx="1182093"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p:cNvSpPr txBox="1"/>
          <p:nvPr/>
        </p:nvSpPr>
        <p:spPr>
          <a:xfrm>
            <a:off x="6136522" y="5229225"/>
            <a:ext cx="2899974" cy="1169551"/>
          </a:xfrm>
          <a:prstGeom prst="rect">
            <a:avLst/>
          </a:prstGeom>
          <a:noFill/>
          <a:ln>
            <a:solidFill>
              <a:schemeClr val="tx1"/>
            </a:solidFill>
          </a:ln>
        </p:spPr>
        <p:txBody>
          <a:bodyPr wrap="square" rtlCol="0">
            <a:spAutoFit/>
          </a:bodyPr>
          <a:lstStyle/>
          <a:p>
            <a:r>
              <a:rPr lang="en-GB" dirty="0" smtClean="0"/>
              <a:t>Key terms:</a:t>
            </a:r>
          </a:p>
          <a:p>
            <a:r>
              <a:rPr lang="en-GB" sz="1600" dirty="0" smtClean="0"/>
              <a:t>Write these in your margin</a:t>
            </a:r>
          </a:p>
          <a:p>
            <a:r>
              <a:rPr lang="en-GB" b="1" dirty="0" smtClean="0">
                <a:solidFill>
                  <a:srgbClr val="FF0000"/>
                </a:solidFill>
              </a:rPr>
              <a:t>Water stress</a:t>
            </a:r>
          </a:p>
          <a:p>
            <a:r>
              <a:rPr lang="en-GB" b="1" dirty="0" smtClean="0">
                <a:solidFill>
                  <a:srgbClr val="FF0000"/>
                </a:solidFill>
              </a:rPr>
              <a:t>Water scarcity </a:t>
            </a:r>
            <a:endParaRPr lang="en-GB" b="1" dirty="0">
              <a:solidFill>
                <a:srgbClr val="FF0000"/>
              </a:solidFill>
            </a:endParaRPr>
          </a:p>
        </p:txBody>
      </p:sp>
    </p:spTree>
    <p:extLst>
      <p:ext uri="{BB962C8B-B14F-4D97-AF65-F5344CB8AC3E}">
        <p14:creationId xmlns:p14="http://schemas.microsoft.com/office/powerpoint/2010/main" val="6751506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274638"/>
            <a:ext cx="6923112" cy="994122"/>
          </a:xfrm>
          <a:solidFill>
            <a:srgbClr val="FF6600"/>
          </a:solidFill>
        </p:spPr>
        <p:txBody>
          <a:bodyPr/>
          <a:lstStyle/>
          <a:p>
            <a:pPr algn="l" eaLnBrk="1" hangingPunct="1"/>
            <a:r>
              <a:rPr lang="en-GB" sz="2800" dirty="0" smtClean="0">
                <a:solidFill>
                  <a:schemeClr val="bg1"/>
                </a:solidFill>
              </a:rPr>
              <a:t/>
            </a:r>
            <a:br>
              <a:rPr lang="en-GB" sz="2800" dirty="0" smtClean="0">
                <a:solidFill>
                  <a:schemeClr val="bg1"/>
                </a:solidFill>
              </a:rPr>
            </a:br>
            <a:r>
              <a:rPr lang="en-GB" sz="2800" dirty="0" smtClean="0">
                <a:solidFill>
                  <a:schemeClr val="bg1"/>
                </a:solidFill>
              </a:rPr>
              <a:t>Exam </a:t>
            </a:r>
            <a:r>
              <a:rPr lang="en-GB" sz="2800" dirty="0" smtClean="0">
                <a:solidFill>
                  <a:schemeClr val="bg1"/>
                </a:solidFill>
              </a:rPr>
              <a:t>Question </a:t>
            </a:r>
            <a:r>
              <a:rPr lang="en-GB" sz="2800" dirty="0">
                <a:solidFill>
                  <a:schemeClr val="bg1"/>
                </a:solidFill>
              </a:rPr>
              <a:t/>
            </a:r>
            <a:br>
              <a:rPr lang="en-GB" sz="2800" dirty="0">
                <a:solidFill>
                  <a:schemeClr val="bg1"/>
                </a:solidFill>
              </a:rPr>
            </a:br>
            <a:endParaRPr lang="en-US" sz="2800" dirty="0" smtClean="0">
              <a:solidFill>
                <a:schemeClr val="bg1"/>
              </a:solidFill>
            </a:endParaRPr>
          </a:p>
        </p:txBody>
      </p:sp>
      <p:pic>
        <p:nvPicPr>
          <p:cNvPr id="2" name="Picture 1"/>
          <p:cNvPicPr>
            <a:picLocks noChangeAspect="1"/>
          </p:cNvPicPr>
          <p:nvPr/>
        </p:nvPicPr>
        <p:blipFill>
          <a:blip r:embed="rId2"/>
          <a:stretch>
            <a:fillRect/>
          </a:stretch>
        </p:blipFill>
        <p:spPr>
          <a:xfrm>
            <a:off x="7662863" y="121046"/>
            <a:ext cx="1382032" cy="1655801"/>
          </a:xfrm>
          <a:prstGeom prst="rect">
            <a:avLst/>
          </a:prstGeom>
        </p:spPr>
      </p:pic>
      <p:sp>
        <p:nvSpPr>
          <p:cNvPr id="10" name="Rectangle 9"/>
          <p:cNvSpPr/>
          <p:nvPr/>
        </p:nvSpPr>
        <p:spPr>
          <a:xfrm>
            <a:off x="251520" y="1412776"/>
            <a:ext cx="7128792" cy="5262979"/>
          </a:xfrm>
          <a:prstGeom prst="rect">
            <a:avLst/>
          </a:prstGeom>
        </p:spPr>
        <p:txBody>
          <a:bodyPr wrap="square">
            <a:spAutoFit/>
          </a:bodyPr>
          <a:lstStyle/>
          <a:p>
            <a:pPr algn="ctr" eaLnBrk="1" hangingPunct="1"/>
            <a:r>
              <a:rPr lang="en-GB" altLang="en-US" sz="2800" dirty="0">
                <a:solidFill>
                  <a:srgbClr val="FF0000"/>
                </a:solidFill>
                <a:latin typeface="Calibri" panose="020F0502020204030204" pitchFamily="34" charset="0"/>
              </a:rPr>
              <a:t>‘Referring to examples, assess the potential for water conflict in areas where demand exceeds supply’ </a:t>
            </a:r>
            <a:r>
              <a:rPr lang="en-GB" altLang="en-US" sz="2800" dirty="0" smtClean="0">
                <a:solidFill>
                  <a:srgbClr val="FF0000"/>
                </a:solidFill>
                <a:latin typeface="Calibri" panose="020F0502020204030204" pitchFamily="34" charset="0"/>
              </a:rPr>
              <a:t>(8 marks</a:t>
            </a:r>
            <a:r>
              <a:rPr lang="en-GB" altLang="en-US" sz="2800" dirty="0" smtClean="0">
                <a:solidFill>
                  <a:srgbClr val="FF0000"/>
                </a:solidFill>
                <a:latin typeface="Calibri" panose="020F0502020204030204" pitchFamily="34" charset="0"/>
              </a:rPr>
              <a:t>)</a:t>
            </a:r>
          </a:p>
          <a:p>
            <a:pPr algn="ctr" eaLnBrk="1" hangingPunct="1"/>
            <a:endParaRPr lang="en-GB" altLang="en-US" sz="2800" dirty="0">
              <a:solidFill>
                <a:srgbClr val="FF0000"/>
              </a:solidFill>
              <a:latin typeface="Calibri" panose="020F0502020204030204" pitchFamily="34" charset="0"/>
            </a:endParaRPr>
          </a:p>
          <a:p>
            <a:pPr marL="457200" indent="-457200" eaLnBrk="1" hangingPunct="1">
              <a:buFont typeface="Arial" panose="020B0604020202020204" pitchFamily="34" charset="0"/>
              <a:buChar char="•"/>
            </a:pPr>
            <a:r>
              <a:rPr lang="en-GB" altLang="en-US" sz="2800" dirty="0" smtClean="0">
                <a:latin typeface="Calibri" panose="020F0502020204030204" pitchFamily="34" charset="0"/>
              </a:rPr>
              <a:t>Use the information sheets to find facts you could include in your answer.</a:t>
            </a:r>
          </a:p>
          <a:p>
            <a:pPr marL="457200" indent="-457200" eaLnBrk="1" hangingPunct="1">
              <a:buFont typeface="Arial" panose="020B0604020202020204" pitchFamily="34" charset="0"/>
              <a:buChar char="•"/>
            </a:pPr>
            <a:r>
              <a:rPr lang="en-GB" altLang="en-US" sz="2800" dirty="0" smtClean="0">
                <a:latin typeface="Calibri" panose="020F0502020204030204" pitchFamily="34" charset="0"/>
              </a:rPr>
              <a:t>Write these facts onto the scales; one side is arguing there </a:t>
            </a:r>
            <a:r>
              <a:rPr lang="en-GB" altLang="en-US" sz="2800" b="1" dirty="0" smtClean="0">
                <a:latin typeface="Calibri" panose="020F0502020204030204" pitchFamily="34" charset="0"/>
              </a:rPr>
              <a:t>will </a:t>
            </a:r>
            <a:r>
              <a:rPr lang="en-GB" altLang="en-US" sz="2800" dirty="0" smtClean="0">
                <a:latin typeface="Calibri" panose="020F0502020204030204" pitchFamily="34" charset="0"/>
              </a:rPr>
              <a:t>be wars, the other is arguing there </a:t>
            </a:r>
            <a:r>
              <a:rPr lang="en-GB" altLang="en-US" sz="2800" b="1" dirty="0" smtClean="0">
                <a:latin typeface="Calibri" panose="020F0502020204030204" pitchFamily="34" charset="0"/>
              </a:rPr>
              <a:t>won’t</a:t>
            </a:r>
            <a:r>
              <a:rPr lang="en-GB" altLang="en-US" sz="2800" dirty="0" smtClean="0">
                <a:latin typeface="Calibri" panose="020F0502020204030204" pitchFamily="34" charset="0"/>
              </a:rPr>
              <a:t> be wars.</a:t>
            </a:r>
          </a:p>
          <a:p>
            <a:pPr marL="457200" indent="-457200" eaLnBrk="1" hangingPunct="1">
              <a:buFont typeface="Arial" panose="020B0604020202020204" pitchFamily="34" charset="0"/>
              <a:buChar char="•"/>
            </a:pPr>
            <a:r>
              <a:rPr lang="en-GB" altLang="en-US" sz="2800" dirty="0" smtClean="0">
                <a:latin typeface="Calibri" panose="020F0502020204030204" pitchFamily="34" charset="0"/>
              </a:rPr>
              <a:t>You should be able to decide your overall opinion by seeing how many ideas are on each side!</a:t>
            </a:r>
          </a:p>
        </p:txBody>
      </p:sp>
    </p:spTree>
    <p:extLst>
      <p:ext uri="{BB962C8B-B14F-4D97-AF65-F5344CB8AC3E}">
        <p14:creationId xmlns:p14="http://schemas.microsoft.com/office/powerpoint/2010/main" val="30210683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274638"/>
            <a:ext cx="6923112" cy="994122"/>
          </a:xfrm>
          <a:solidFill>
            <a:srgbClr val="FF6600"/>
          </a:solidFill>
        </p:spPr>
        <p:txBody>
          <a:bodyPr/>
          <a:lstStyle/>
          <a:p>
            <a:pPr algn="l" eaLnBrk="1" hangingPunct="1"/>
            <a:r>
              <a:rPr lang="en-GB" sz="3200" dirty="0" smtClean="0">
                <a:solidFill>
                  <a:schemeClr val="bg1"/>
                </a:solidFill>
              </a:rPr>
              <a:t/>
            </a:r>
            <a:br>
              <a:rPr lang="en-GB" sz="3200" dirty="0" smtClean="0">
                <a:solidFill>
                  <a:schemeClr val="bg1"/>
                </a:solidFill>
              </a:rPr>
            </a:br>
            <a:r>
              <a:rPr lang="en-GB" sz="3200" dirty="0" smtClean="0">
                <a:solidFill>
                  <a:schemeClr val="bg1"/>
                </a:solidFill>
              </a:rPr>
              <a:t>Exam </a:t>
            </a:r>
            <a:r>
              <a:rPr lang="en-GB" sz="3200" dirty="0" smtClean="0">
                <a:solidFill>
                  <a:schemeClr val="bg1"/>
                </a:solidFill>
              </a:rPr>
              <a:t>Question </a:t>
            </a:r>
            <a:r>
              <a:rPr lang="en-GB" sz="3200" dirty="0" smtClean="0">
                <a:solidFill>
                  <a:schemeClr val="bg1"/>
                </a:solidFill>
              </a:rPr>
              <a:t> - sentence starters</a:t>
            </a:r>
            <a:r>
              <a:rPr lang="en-GB" sz="2800" dirty="0">
                <a:solidFill>
                  <a:schemeClr val="bg1"/>
                </a:solidFill>
              </a:rPr>
              <a:t/>
            </a:r>
            <a:br>
              <a:rPr lang="en-GB" sz="2800" dirty="0">
                <a:solidFill>
                  <a:schemeClr val="bg1"/>
                </a:solidFill>
              </a:rPr>
            </a:br>
            <a:endParaRPr lang="en-US" sz="2800" dirty="0" smtClean="0">
              <a:solidFill>
                <a:schemeClr val="bg1"/>
              </a:solidFill>
            </a:endParaRPr>
          </a:p>
        </p:txBody>
      </p:sp>
      <p:pic>
        <p:nvPicPr>
          <p:cNvPr id="2" name="Picture 1"/>
          <p:cNvPicPr>
            <a:picLocks noChangeAspect="1"/>
          </p:cNvPicPr>
          <p:nvPr/>
        </p:nvPicPr>
        <p:blipFill>
          <a:blip r:embed="rId2"/>
          <a:stretch>
            <a:fillRect/>
          </a:stretch>
        </p:blipFill>
        <p:spPr>
          <a:xfrm>
            <a:off x="7662863" y="121046"/>
            <a:ext cx="1382032" cy="1655801"/>
          </a:xfrm>
          <a:prstGeom prst="rect">
            <a:avLst/>
          </a:prstGeom>
        </p:spPr>
      </p:pic>
      <p:sp>
        <p:nvSpPr>
          <p:cNvPr id="10" name="Rectangle 9"/>
          <p:cNvSpPr/>
          <p:nvPr/>
        </p:nvSpPr>
        <p:spPr>
          <a:xfrm>
            <a:off x="107504" y="1351752"/>
            <a:ext cx="7389579" cy="830997"/>
          </a:xfrm>
          <a:prstGeom prst="rect">
            <a:avLst/>
          </a:prstGeom>
        </p:spPr>
        <p:txBody>
          <a:bodyPr wrap="square">
            <a:spAutoFit/>
          </a:bodyPr>
          <a:lstStyle/>
          <a:p>
            <a:pPr algn="ctr" eaLnBrk="1" hangingPunct="1"/>
            <a:r>
              <a:rPr lang="en-GB" altLang="en-US" sz="2400" dirty="0">
                <a:latin typeface="Calibri" panose="020F0502020204030204" pitchFamily="34" charset="0"/>
              </a:rPr>
              <a:t>‘Referring to </a:t>
            </a:r>
            <a:r>
              <a:rPr lang="en-GB" altLang="en-US" sz="2400" u="sng" dirty="0">
                <a:latin typeface="Calibri" panose="020F0502020204030204" pitchFamily="34" charset="0"/>
              </a:rPr>
              <a:t>examples</a:t>
            </a:r>
            <a:r>
              <a:rPr lang="en-GB" altLang="en-US" sz="2400" dirty="0">
                <a:latin typeface="Calibri" panose="020F0502020204030204" pitchFamily="34" charset="0"/>
              </a:rPr>
              <a:t>, assess the potential for </a:t>
            </a:r>
            <a:r>
              <a:rPr lang="en-GB" altLang="en-US" sz="2400" u="sng" dirty="0">
                <a:latin typeface="Calibri" panose="020F0502020204030204" pitchFamily="34" charset="0"/>
              </a:rPr>
              <a:t>water conflict </a:t>
            </a:r>
            <a:r>
              <a:rPr lang="en-GB" altLang="en-US" sz="2400" dirty="0">
                <a:latin typeface="Calibri" panose="020F0502020204030204" pitchFamily="34" charset="0"/>
              </a:rPr>
              <a:t>in areas where </a:t>
            </a:r>
            <a:r>
              <a:rPr lang="en-GB" altLang="en-US" sz="2400" u="sng" dirty="0">
                <a:latin typeface="Calibri" panose="020F0502020204030204" pitchFamily="34" charset="0"/>
              </a:rPr>
              <a:t>demand exceeds supply</a:t>
            </a:r>
            <a:r>
              <a:rPr lang="en-GB" altLang="en-US" sz="2400" dirty="0">
                <a:latin typeface="Calibri" panose="020F0502020204030204" pitchFamily="34" charset="0"/>
              </a:rPr>
              <a:t>’ </a:t>
            </a:r>
            <a:r>
              <a:rPr lang="en-GB" altLang="en-US" sz="2400" dirty="0" smtClean="0">
                <a:latin typeface="Calibri" panose="020F0502020204030204" pitchFamily="34" charset="0"/>
              </a:rPr>
              <a:t>(</a:t>
            </a:r>
            <a:r>
              <a:rPr lang="en-GB" altLang="en-US" sz="2400" dirty="0">
                <a:latin typeface="Calibri" panose="020F0502020204030204" pitchFamily="34" charset="0"/>
              </a:rPr>
              <a:t>8</a:t>
            </a:r>
            <a:r>
              <a:rPr lang="en-GB" altLang="en-US" sz="2400" dirty="0" smtClean="0">
                <a:latin typeface="Calibri" panose="020F0502020204030204" pitchFamily="34" charset="0"/>
              </a:rPr>
              <a:t>)</a:t>
            </a:r>
            <a:endParaRPr lang="en-GB" altLang="en-US" sz="2400" dirty="0" smtClean="0">
              <a:latin typeface="Calibri" panose="020F0502020204030204" pitchFamily="34" charset="0"/>
            </a:endParaRPr>
          </a:p>
        </p:txBody>
      </p:sp>
      <p:sp>
        <p:nvSpPr>
          <p:cNvPr id="3" name="Rectangle 2"/>
          <p:cNvSpPr/>
          <p:nvPr/>
        </p:nvSpPr>
        <p:spPr>
          <a:xfrm>
            <a:off x="3414700" y="1336945"/>
            <a:ext cx="869268" cy="363864"/>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282351" y="2537274"/>
            <a:ext cx="7039882" cy="4216539"/>
          </a:xfrm>
          <a:prstGeom prst="rect">
            <a:avLst/>
          </a:prstGeom>
        </p:spPr>
        <p:txBody>
          <a:bodyPr wrap="square">
            <a:spAutoFit/>
          </a:bodyPr>
          <a:lstStyle/>
          <a:p>
            <a:pPr marL="0" indent="0">
              <a:buNone/>
            </a:pPr>
            <a:r>
              <a:rPr lang="en-GB" dirty="0"/>
              <a:t>One </a:t>
            </a:r>
            <a:r>
              <a:rPr lang="en-GB" dirty="0" smtClean="0">
                <a:solidFill>
                  <a:srgbClr val="FF0000"/>
                </a:solidFill>
              </a:rPr>
              <a:t>example</a:t>
            </a:r>
            <a:r>
              <a:rPr lang="en-GB" dirty="0" smtClean="0"/>
              <a:t> to suggest that there is a potential for water conflict is </a:t>
            </a:r>
            <a:r>
              <a:rPr lang="en-GB" dirty="0"/>
              <a:t>… </a:t>
            </a:r>
          </a:p>
          <a:p>
            <a:pPr marL="0" indent="0">
              <a:buNone/>
            </a:pPr>
            <a:r>
              <a:rPr lang="en-GB" dirty="0"/>
              <a:t>This is </a:t>
            </a:r>
            <a:r>
              <a:rPr lang="en-GB" dirty="0" smtClean="0">
                <a:solidFill>
                  <a:srgbClr val="FF0000"/>
                </a:solidFill>
              </a:rPr>
              <a:t>very/quite</a:t>
            </a:r>
            <a:r>
              <a:rPr lang="en-GB" dirty="0" smtClean="0"/>
              <a:t> </a:t>
            </a:r>
            <a:r>
              <a:rPr lang="en-GB" dirty="0" smtClean="0">
                <a:solidFill>
                  <a:srgbClr val="FF0000"/>
                </a:solidFill>
              </a:rPr>
              <a:t>likely </a:t>
            </a:r>
            <a:r>
              <a:rPr lang="en-GB" dirty="0" smtClean="0"/>
              <a:t>to happen </a:t>
            </a:r>
            <a:r>
              <a:rPr lang="en-GB" dirty="0"/>
              <a:t>because </a:t>
            </a:r>
            <a:r>
              <a:rPr lang="en-GB" dirty="0" smtClean="0"/>
              <a:t>…</a:t>
            </a:r>
          </a:p>
          <a:p>
            <a:pPr marL="0" indent="0">
              <a:buNone/>
            </a:pPr>
            <a:r>
              <a:rPr lang="en-GB" dirty="0" smtClean="0">
                <a:solidFill>
                  <a:srgbClr val="00B050"/>
                </a:solidFill>
              </a:rPr>
              <a:t>Another </a:t>
            </a:r>
            <a:r>
              <a:rPr lang="en-GB" dirty="0">
                <a:solidFill>
                  <a:srgbClr val="00B050"/>
                </a:solidFill>
              </a:rPr>
              <a:t>example </a:t>
            </a:r>
            <a:r>
              <a:rPr lang="en-GB" dirty="0"/>
              <a:t>to suggest that there is a potential for water conflict is … </a:t>
            </a:r>
          </a:p>
          <a:p>
            <a:pPr marL="0" indent="0">
              <a:buNone/>
            </a:pPr>
            <a:r>
              <a:rPr lang="en-GB" dirty="0"/>
              <a:t>This is </a:t>
            </a:r>
            <a:r>
              <a:rPr lang="en-GB" dirty="0">
                <a:solidFill>
                  <a:srgbClr val="00B050"/>
                </a:solidFill>
              </a:rPr>
              <a:t>very/quite</a:t>
            </a:r>
            <a:r>
              <a:rPr lang="en-GB" dirty="0"/>
              <a:t> likely to happen because …</a:t>
            </a:r>
          </a:p>
          <a:p>
            <a:pPr marL="0" indent="0">
              <a:buNone/>
            </a:pPr>
            <a:endParaRPr lang="en-GB" sz="800" dirty="0"/>
          </a:p>
          <a:p>
            <a:pPr marL="0" indent="0">
              <a:buNone/>
            </a:pPr>
            <a:r>
              <a:rPr lang="en-GB" dirty="0"/>
              <a:t>One </a:t>
            </a:r>
            <a:r>
              <a:rPr lang="en-GB" dirty="0" smtClean="0">
                <a:solidFill>
                  <a:srgbClr val="FF0000"/>
                </a:solidFill>
              </a:rPr>
              <a:t>example </a:t>
            </a:r>
            <a:r>
              <a:rPr lang="en-GB" dirty="0" smtClean="0"/>
              <a:t> to suggest that there is not a potential for conflict over water </a:t>
            </a:r>
            <a:r>
              <a:rPr lang="en-GB" dirty="0"/>
              <a:t>is … </a:t>
            </a:r>
          </a:p>
          <a:p>
            <a:pPr marL="0" indent="0">
              <a:buNone/>
            </a:pPr>
            <a:r>
              <a:rPr lang="en-GB" dirty="0"/>
              <a:t>This is </a:t>
            </a:r>
            <a:r>
              <a:rPr lang="en-GB" dirty="0" smtClean="0">
                <a:solidFill>
                  <a:srgbClr val="FF0000"/>
                </a:solidFill>
              </a:rPr>
              <a:t>not likely </a:t>
            </a:r>
            <a:r>
              <a:rPr lang="en-GB" dirty="0" smtClean="0"/>
              <a:t>to happen because …</a:t>
            </a:r>
          </a:p>
          <a:p>
            <a:pPr marL="0" indent="0">
              <a:buNone/>
            </a:pPr>
            <a:r>
              <a:rPr lang="en-GB" dirty="0" smtClean="0">
                <a:solidFill>
                  <a:srgbClr val="00B050"/>
                </a:solidFill>
              </a:rPr>
              <a:t>A second </a:t>
            </a:r>
            <a:r>
              <a:rPr lang="en-GB" dirty="0">
                <a:solidFill>
                  <a:srgbClr val="00B050"/>
                </a:solidFill>
              </a:rPr>
              <a:t>example </a:t>
            </a:r>
            <a:r>
              <a:rPr lang="en-GB" dirty="0"/>
              <a:t>to suggest that there is </a:t>
            </a:r>
            <a:r>
              <a:rPr lang="en-GB" dirty="0" smtClean="0"/>
              <a:t>a not a  </a:t>
            </a:r>
            <a:r>
              <a:rPr lang="en-GB" dirty="0"/>
              <a:t>potential for water conflict is … </a:t>
            </a:r>
          </a:p>
          <a:p>
            <a:pPr marL="0" indent="0">
              <a:buNone/>
            </a:pPr>
            <a:r>
              <a:rPr lang="en-GB" dirty="0"/>
              <a:t>This is </a:t>
            </a:r>
            <a:r>
              <a:rPr lang="en-GB" dirty="0" smtClean="0">
                <a:solidFill>
                  <a:srgbClr val="00B050"/>
                </a:solidFill>
              </a:rPr>
              <a:t>not </a:t>
            </a:r>
            <a:r>
              <a:rPr lang="en-GB" dirty="0">
                <a:solidFill>
                  <a:srgbClr val="00B050"/>
                </a:solidFill>
              </a:rPr>
              <a:t>likely </a:t>
            </a:r>
            <a:r>
              <a:rPr lang="en-GB" dirty="0"/>
              <a:t>to happen because </a:t>
            </a:r>
            <a:r>
              <a:rPr lang="en-GB" dirty="0" smtClean="0"/>
              <a:t>…</a:t>
            </a:r>
            <a:endParaRPr lang="en-GB" dirty="0"/>
          </a:p>
          <a:p>
            <a:pPr marL="0" indent="0">
              <a:buNone/>
            </a:pPr>
            <a:endParaRPr lang="en-GB" sz="800" dirty="0"/>
          </a:p>
          <a:p>
            <a:pPr marL="0" indent="0">
              <a:buNone/>
            </a:pPr>
            <a:r>
              <a:rPr lang="en-GB" dirty="0">
                <a:solidFill>
                  <a:srgbClr val="FF0000"/>
                </a:solidFill>
              </a:rPr>
              <a:t>Overall</a:t>
            </a:r>
            <a:r>
              <a:rPr lang="en-GB" dirty="0"/>
              <a:t>, </a:t>
            </a:r>
            <a:r>
              <a:rPr lang="en-GB" dirty="0" smtClean="0"/>
              <a:t>conflict </a:t>
            </a:r>
            <a:r>
              <a:rPr lang="en-GB" dirty="0"/>
              <a:t>is </a:t>
            </a:r>
            <a:r>
              <a:rPr lang="en-GB" dirty="0" smtClean="0">
                <a:solidFill>
                  <a:srgbClr val="FF0000"/>
                </a:solidFill>
              </a:rPr>
              <a:t>very/not likely</a:t>
            </a:r>
            <a:r>
              <a:rPr lang="en-GB" dirty="0" smtClean="0"/>
              <a:t> </a:t>
            </a:r>
            <a:r>
              <a:rPr lang="en-GB" dirty="0"/>
              <a:t>to </a:t>
            </a:r>
            <a:r>
              <a:rPr lang="en-GB" dirty="0" smtClean="0"/>
              <a:t>happen in the future . </a:t>
            </a:r>
          </a:p>
          <a:p>
            <a:pPr marL="0" indent="0">
              <a:buNone/>
            </a:pPr>
            <a:endParaRPr lang="en-GB" dirty="0"/>
          </a:p>
        </p:txBody>
      </p:sp>
    </p:spTree>
    <p:extLst>
      <p:ext uri="{BB962C8B-B14F-4D97-AF65-F5344CB8AC3E}">
        <p14:creationId xmlns:p14="http://schemas.microsoft.com/office/powerpoint/2010/main" val="26610750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1" y="274638"/>
            <a:ext cx="6851104" cy="1143000"/>
          </a:xfrm>
          <a:solidFill>
            <a:srgbClr val="FF6600"/>
          </a:solidFill>
        </p:spPr>
        <p:txBody>
          <a:bodyPr/>
          <a:lstStyle/>
          <a:p>
            <a:pPr algn="l" eaLnBrk="1" hangingPunct="1"/>
            <a:r>
              <a:rPr lang="en-US" sz="2800" dirty="0" smtClean="0">
                <a:solidFill>
                  <a:schemeClr val="bg1"/>
                </a:solidFill>
              </a:rPr>
              <a:t>Closing activity </a:t>
            </a:r>
          </a:p>
        </p:txBody>
      </p:sp>
      <p:pic>
        <p:nvPicPr>
          <p:cNvPr id="2" name="Picture 1"/>
          <p:cNvPicPr>
            <a:picLocks noChangeAspect="1"/>
          </p:cNvPicPr>
          <p:nvPr/>
        </p:nvPicPr>
        <p:blipFill>
          <a:blip r:embed="rId2"/>
          <a:stretch>
            <a:fillRect/>
          </a:stretch>
        </p:blipFill>
        <p:spPr>
          <a:xfrm>
            <a:off x="7662863" y="121046"/>
            <a:ext cx="1382032" cy="1655801"/>
          </a:xfrm>
          <a:prstGeom prst="rect">
            <a:avLst/>
          </a:prstGeom>
        </p:spPr>
      </p:pic>
      <p:pic>
        <p:nvPicPr>
          <p:cNvPr id="11" name="Picture 10"/>
          <p:cNvPicPr>
            <a:picLocks noChangeAspect="1"/>
          </p:cNvPicPr>
          <p:nvPr/>
        </p:nvPicPr>
        <p:blipFill>
          <a:blip r:embed="rId3"/>
          <a:stretch>
            <a:fillRect/>
          </a:stretch>
        </p:blipFill>
        <p:spPr>
          <a:xfrm>
            <a:off x="323528" y="3412927"/>
            <a:ext cx="2511770" cy="3249450"/>
          </a:xfrm>
          <a:prstGeom prst="rect">
            <a:avLst/>
          </a:prstGeom>
        </p:spPr>
      </p:pic>
      <p:sp>
        <p:nvSpPr>
          <p:cNvPr id="12" name="Rounded Rectangular Callout 11"/>
          <p:cNvSpPr/>
          <p:nvPr/>
        </p:nvSpPr>
        <p:spPr>
          <a:xfrm>
            <a:off x="2463114" y="1615626"/>
            <a:ext cx="4752528" cy="2520950"/>
          </a:xfrm>
          <a:prstGeom prst="wedgeRoundRectCallout">
            <a:avLst>
              <a:gd name="adj1" fmla="val -57478"/>
              <a:gd name="adj2" fmla="val 72691"/>
              <a:gd name="adj3" fmla="val 16667"/>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3200">
                <a:solidFill>
                  <a:schemeClr val="bg1"/>
                </a:solidFill>
              </a:rPr>
              <a:t>Will there be water wars in the future?</a:t>
            </a:r>
            <a:endParaRPr lang="en-GB" sz="3200" dirty="0">
              <a:solidFill>
                <a:schemeClr val="bg1"/>
              </a:solidFill>
            </a:endParaRPr>
          </a:p>
        </p:txBody>
      </p:sp>
      <p:sp>
        <p:nvSpPr>
          <p:cNvPr id="13" name="TextBox 9"/>
          <p:cNvSpPr txBox="1">
            <a:spLocks noChangeArrowheads="1"/>
          </p:cNvSpPr>
          <p:nvPr/>
        </p:nvSpPr>
        <p:spPr bwMode="auto">
          <a:xfrm>
            <a:off x="3123820" y="4607837"/>
            <a:ext cx="4278050" cy="196977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GB" altLang="en-US" sz="1400" dirty="0"/>
              <a:t>Answer </a:t>
            </a:r>
            <a:r>
              <a:rPr lang="en-GB" altLang="en-US" sz="1400" dirty="0" smtClean="0"/>
              <a:t>today’s title question. </a:t>
            </a:r>
            <a:r>
              <a:rPr lang="en-GB" altLang="en-US" sz="1400" dirty="0"/>
              <a:t>Give as much detail as you can, and remember to use today’s key terms!</a:t>
            </a:r>
          </a:p>
          <a:p>
            <a:endParaRPr lang="en-GB" altLang="en-US" sz="800" dirty="0" smtClean="0">
              <a:solidFill>
                <a:srgbClr val="FF0000"/>
              </a:solidFill>
            </a:endParaRPr>
          </a:p>
          <a:p>
            <a:r>
              <a:rPr lang="en-GB" altLang="en-US" sz="2800" dirty="0">
                <a:solidFill>
                  <a:srgbClr val="FF0000"/>
                </a:solidFill>
              </a:rPr>
              <a:t>Water stress</a:t>
            </a:r>
          </a:p>
          <a:p>
            <a:r>
              <a:rPr lang="en-GB" altLang="en-US" sz="2800" dirty="0">
                <a:solidFill>
                  <a:srgbClr val="FF0000"/>
                </a:solidFill>
              </a:rPr>
              <a:t>Water scarcity </a:t>
            </a:r>
          </a:p>
          <a:p>
            <a:endParaRPr lang="en-GB" altLang="en-US" sz="800" dirty="0">
              <a:solidFill>
                <a:srgbClr val="FF0000"/>
              </a:solidFill>
            </a:endParaRPr>
          </a:p>
          <a:p>
            <a:endParaRPr lang="en-GB" altLang="en-US" sz="800" dirty="0" smtClean="0">
              <a:solidFill>
                <a:srgbClr val="FF0000"/>
              </a:solidFill>
            </a:endParaRPr>
          </a:p>
        </p:txBody>
      </p:sp>
    </p:spTree>
    <p:extLst>
      <p:ext uri="{BB962C8B-B14F-4D97-AF65-F5344CB8AC3E}">
        <p14:creationId xmlns:p14="http://schemas.microsoft.com/office/powerpoint/2010/main" val="10236646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179512" y="3573016"/>
            <a:ext cx="8713788" cy="3168352"/>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buFont typeface="Arial" panose="020B0604020202020204" pitchFamily="34" charset="0"/>
              <a:buNone/>
            </a:pPr>
            <a:r>
              <a:rPr lang="en-GB" altLang="en-US" sz="1200" b="1" kern="0" smtClean="0"/>
              <a:t>Concerns</a:t>
            </a:r>
            <a:endParaRPr lang="el-GR" altLang="en-US" sz="1200" kern="0" smtClean="0"/>
          </a:p>
          <a:p>
            <a:r>
              <a:rPr lang="en-GB" altLang="en-US" sz="1200" kern="0" smtClean="0"/>
              <a:t>Syria and Iraq are unhappy as these rivers provide most of there water. This makes it a Geopolitical issue ( geography, economic and politics are interconnected)</a:t>
            </a:r>
            <a:endParaRPr lang="el-GR" altLang="en-US" sz="1200" kern="0" smtClean="0"/>
          </a:p>
          <a:p>
            <a:r>
              <a:rPr lang="en-GB" altLang="en-US" sz="1200" kern="0" smtClean="0"/>
              <a:t>Ilisu Dam on the Tigris was proposed but they could not initially get funding due to the impact this was going to have ( World Bank, Uk Gov, Skansa Swedish TNC all pulled out – key players) because it was going to :</a:t>
            </a:r>
            <a:endParaRPr lang="el-GR" altLang="en-US" sz="1200" kern="0" smtClean="0"/>
          </a:p>
          <a:p>
            <a:r>
              <a:rPr lang="en-GB" altLang="en-US" sz="1200" kern="0" smtClean="0"/>
              <a:t>Flood nearly 80,000 homes</a:t>
            </a:r>
            <a:endParaRPr lang="el-GR" altLang="en-US" sz="1200" kern="0" smtClean="0"/>
          </a:p>
          <a:p>
            <a:r>
              <a:rPr lang="en-GB" altLang="en-US" sz="1200" kern="0" smtClean="0"/>
              <a:t>Displace tens of thousands of Kurds</a:t>
            </a:r>
            <a:endParaRPr lang="el-GR" altLang="en-US" sz="1200" kern="0" smtClean="0"/>
          </a:p>
          <a:p>
            <a:r>
              <a:rPr lang="en-GB" altLang="en-US" sz="1200" kern="0" smtClean="0"/>
              <a:t>Cause waterborne disease and Malaria to occur more</a:t>
            </a:r>
            <a:endParaRPr lang="el-GR" altLang="en-US" sz="1200" kern="0" smtClean="0"/>
          </a:p>
          <a:p>
            <a:r>
              <a:rPr lang="en-GB" altLang="en-US" sz="1200" kern="0" smtClean="0"/>
              <a:t>Rotting veg would release methane and Co2 , so meaning it was damaging the environment</a:t>
            </a:r>
            <a:endParaRPr lang="el-GR" altLang="en-US" sz="1200" kern="0" smtClean="0"/>
          </a:p>
          <a:p>
            <a:pPr>
              <a:buFont typeface="Arial" panose="020B0604020202020204" pitchFamily="34" charset="0"/>
              <a:buNone/>
            </a:pPr>
            <a:r>
              <a:rPr lang="en-GB" altLang="en-US" sz="1200" kern="0" smtClean="0"/>
              <a:t> </a:t>
            </a:r>
            <a:endParaRPr lang="el-GR" altLang="en-US" sz="1200" kern="0" smtClean="0"/>
          </a:p>
          <a:p>
            <a:pPr>
              <a:buFont typeface="Arial" panose="020B0604020202020204" pitchFamily="34" charset="0"/>
              <a:buNone/>
            </a:pPr>
            <a:r>
              <a:rPr lang="en-GB" altLang="en-US" sz="1200" b="1" kern="0" smtClean="0"/>
              <a:t>Future</a:t>
            </a:r>
            <a:endParaRPr lang="el-GR" altLang="en-US" sz="1200" kern="0" smtClean="0"/>
          </a:p>
          <a:p>
            <a:r>
              <a:rPr lang="en-GB" altLang="en-US" sz="1200" kern="0" smtClean="0"/>
              <a:t>2004 Ilisu Dam scheme amended ( still caused the displacement of the Kurds). Funded by 3 companies combining</a:t>
            </a:r>
            <a:endParaRPr lang="el-GR" altLang="en-US" sz="1200" kern="0" smtClean="0"/>
          </a:p>
          <a:p>
            <a:r>
              <a:rPr lang="en-GB" altLang="en-US" sz="1200" kern="0" smtClean="0"/>
              <a:t>Water was released to help out Syria, but not Iraq</a:t>
            </a:r>
            <a:endParaRPr lang="el-GR" altLang="en-US" sz="1200" kern="0" smtClean="0"/>
          </a:p>
          <a:p>
            <a:r>
              <a:rPr lang="en-GB" altLang="en-US" sz="1200" kern="0" smtClean="0"/>
              <a:t>New plan is to create Cizre Dam – will take water out of the Tigris for irrigation and so annoy Syria and Iran</a:t>
            </a:r>
            <a:endParaRPr lang="el-GR" altLang="en-US" sz="1200" kern="0" smtClean="0"/>
          </a:p>
          <a:p>
            <a:endParaRPr lang="el-GR" altLang="en-US" sz="1800" kern="0" dirty="0" smtClean="0"/>
          </a:p>
        </p:txBody>
      </p:sp>
      <p:sp>
        <p:nvSpPr>
          <p:cNvPr id="3" name="Content Placeholder 2"/>
          <p:cNvSpPr txBox="1">
            <a:spLocks/>
          </p:cNvSpPr>
          <p:nvPr/>
        </p:nvSpPr>
        <p:spPr>
          <a:xfrm>
            <a:off x="179512" y="1196752"/>
            <a:ext cx="8712796" cy="2664296"/>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buFont typeface="Arial" panose="020B0604020202020204" pitchFamily="34" charset="0"/>
              <a:buNone/>
            </a:pPr>
            <a:r>
              <a:rPr lang="en-GB" altLang="en-US" sz="1200" b="1" kern="0" dirty="0" smtClean="0"/>
              <a:t>Turkeys GAP Scheme</a:t>
            </a:r>
            <a:r>
              <a:rPr lang="en-US" altLang="en-US" sz="1200" kern="0" dirty="0" smtClean="0"/>
              <a:t> - </a:t>
            </a:r>
            <a:r>
              <a:rPr lang="en-GB" altLang="en-US" sz="1200" b="1" kern="0" dirty="0" smtClean="0"/>
              <a:t>Aims</a:t>
            </a:r>
            <a:endParaRPr lang="el-GR" altLang="en-US" sz="1200" kern="0" dirty="0" smtClean="0"/>
          </a:p>
          <a:p>
            <a:r>
              <a:rPr lang="en-GB" altLang="en-US" sz="1200" kern="0" dirty="0" smtClean="0"/>
              <a:t>$32 billion South Eastern Anatolia project to address droughts in Southern Turkey – effects major cities of Ankara and Istanbul</a:t>
            </a:r>
            <a:endParaRPr lang="el-GR" altLang="en-US" sz="1200" kern="0" dirty="0" smtClean="0"/>
          </a:p>
          <a:p>
            <a:r>
              <a:rPr lang="en-GB" altLang="en-US" sz="1200" kern="0" dirty="0" smtClean="0"/>
              <a:t>Turkey aims to be the ‘breadbasket’ of the middle east – will therefore increase cash crops ( fruits, veg)</a:t>
            </a:r>
            <a:endParaRPr lang="el-GR" altLang="en-US" sz="1200" kern="0" dirty="0" smtClean="0"/>
          </a:p>
          <a:p>
            <a:r>
              <a:rPr lang="en-GB" altLang="en-US" sz="1200" kern="0" dirty="0" smtClean="0"/>
              <a:t>Socio-economic development – create better education , healthcare, more jobs and so stop outmigration</a:t>
            </a:r>
            <a:endParaRPr lang="el-GR" altLang="en-US" sz="1200" kern="0" dirty="0" smtClean="0"/>
          </a:p>
          <a:p>
            <a:pPr>
              <a:buFont typeface="Arial" panose="020B0604020202020204" pitchFamily="34" charset="0"/>
              <a:buNone/>
            </a:pPr>
            <a:r>
              <a:rPr lang="en-GB" altLang="en-US" sz="1200" b="1" kern="0" dirty="0" smtClean="0"/>
              <a:t>What it will do</a:t>
            </a:r>
            <a:endParaRPr lang="el-GR" altLang="en-US" sz="1200" kern="0" dirty="0" smtClean="0"/>
          </a:p>
          <a:p>
            <a:r>
              <a:rPr lang="en-GB" altLang="en-US" sz="1200" kern="0" dirty="0" smtClean="0"/>
              <a:t>22 dams, 19 HEP plants, which produce 22% of turkey energy by 2010</a:t>
            </a:r>
            <a:endParaRPr lang="el-GR" altLang="en-US" sz="1200" kern="0" dirty="0" smtClean="0"/>
          </a:p>
          <a:p>
            <a:r>
              <a:rPr lang="en-GB" altLang="en-US" sz="1200" kern="0" dirty="0" smtClean="0"/>
              <a:t>Irrigate over 1.7 million hectares and support 7% of the population</a:t>
            </a:r>
            <a:endParaRPr lang="el-GR" altLang="en-US" sz="1200" kern="0" dirty="0" smtClean="0"/>
          </a:p>
          <a:p>
            <a:r>
              <a:rPr lang="en-GB" altLang="en-US" sz="1200" kern="0" dirty="0" smtClean="0"/>
              <a:t>South East Anatolia economy will grow by 400%</a:t>
            </a:r>
            <a:endParaRPr lang="el-GR" altLang="en-US" sz="1200" kern="0" dirty="0" smtClean="0"/>
          </a:p>
          <a:p>
            <a:r>
              <a:rPr lang="en-GB" altLang="en-US" sz="1200" kern="0" dirty="0" smtClean="0"/>
              <a:t>Will dam the Euphrates and Tigris rivers</a:t>
            </a:r>
            <a:endParaRPr lang="el-GR" altLang="en-US" sz="1200" kern="0" dirty="0" smtClean="0"/>
          </a:p>
          <a:p>
            <a:endParaRPr lang="el-GR" altLang="en-US" sz="1800" kern="0" dirty="0" smtClean="0"/>
          </a:p>
        </p:txBody>
      </p:sp>
      <p:sp>
        <p:nvSpPr>
          <p:cNvPr id="4" name="Rectangle 3"/>
          <p:cNvSpPr/>
          <p:nvPr/>
        </p:nvSpPr>
        <p:spPr>
          <a:xfrm>
            <a:off x="179512" y="404664"/>
            <a:ext cx="5139548" cy="461665"/>
          </a:xfrm>
          <a:prstGeom prst="rect">
            <a:avLst/>
          </a:prstGeom>
        </p:spPr>
        <p:txBody>
          <a:bodyPr wrap="none">
            <a:spAutoFit/>
          </a:bodyPr>
          <a:lstStyle/>
          <a:p>
            <a:pPr>
              <a:buFont typeface="Arial" panose="020B0604020202020204" pitchFamily="34" charset="0"/>
              <a:buNone/>
            </a:pPr>
            <a:r>
              <a:rPr lang="en-GB" altLang="en-US" sz="2400" b="1" kern="0" dirty="0"/>
              <a:t>Conflicts in the region – a) Turkey</a:t>
            </a:r>
          </a:p>
        </p:txBody>
      </p:sp>
      <p:pic>
        <p:nvPicPr>
          <p:cNvPr id="5" name="Picture 3" descr="http://www.lechome.co.uk/images/Flag_of_Turkey.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8184" y="131060"/>
            <a:ext cx="2088232" cy="1123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59133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20588" y="314186"/>
            <a:ext cx="9092952" cy="3384227"/>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buFont typeface="Arial" panose="020B0604020202020204" pitchFamily="34" charset="0"/>
              <a:buNone/>
            </a:pPr>
            <a:r>
              <a:rPr lang="en-GB" altLang="en-US" sz="1100" b="1" kern="0" dirty="0" smtClean="0"/>
              <a:t>Past</a:t>
            </a:r>
            <a:endParaRPr lang="el-GR" altLang="en-US" sz="1100" kern="0" dirty="0" smtClean="0"/>
          </a:p>
          <a:p>
            <a:r>
              <a:rPr lang="en-GB" altLang="en-US" sz="1100" b="1" kern="0" dirty="0" smtClean="0"/>
              <a:t> </a:t>
            </a:r>
            <a:r>
              <a:rPr lang="en-GB" altLang="en-US" sz="1100" kern="0" dirty="0" smtClean="0"/>
              <a:t>Israel had been in various conflicts to ensure that water pathways (how water flow )are kept clear </a:t>
            </a:r>
            <a:r>
              <a:rPr lang="en-GB" altLang="en-US" sz="1100" kern="0" dirty="0" err="1" smtClean="0"/>
              <a:t>e.g</a:t>
            </a:r>
            <a:r>
              <a:rPr lang="en-GB" altLang="en-US" sz="1100" kern="0" dirty="0" smtClean="0"/>
              <a:t> :</a:t>
            </a:r>
            <a:endParaRPr lang="el-GR" altLang="en-US" sz="1100" kern="0" dirty="0" smtClean="0"/>
          </a:p>
          <a:p>
            <a:r>
              <a:rPr lang="en-GB" altLang="en-US" sz="1100" kern="0" dirty="0" smtClean="0"/>
              <a:t>1967 Six day war – an Israeli reaction to the Syrian attempt to divert the River Jordan. It resulted in Israel gaining  - West Bank from Jordan, Golan Heights from Syria and the Gaza strip from Egypt</a:t>
            </a:r>
            <a:endParaRPr lang="el-GR" altLang="en-US" sz="1100" kern="0" dirty="0" smtClean="0"/>
          </a:p>
          <a:p>
            <a:r>
              <a:rPr lang="en-GB" altLang="en-US" sz="1100" kern="0" dirty="0" smtClean="0"/>
              <a:t>1994 Jordan Peace treaty – Israel led agreements over the sustainable use of the Yarmouk river</a:t>
            </a:r>
            <a:endParaRPr lang="el-GR" altLang="en-US" sz="1100" kern="0" dirty="0" smtClean="0"/>
          </a:p>
          <a:p>
            <a:r>
              <a:rPr lang="en-GB" altLang="en-US" sz="1100" kern="0" dirty="0" smtClean="0"/>
              <a:t>2000 Summit at Camp David in the US. Israel offered up land to the Palestinians, but not water</a:t>
            </a:r>
            <a:endParaRPr lang="el-GR" altLang="en-US" sz="1100" kern="0" dirty="0" smtClean="0"/>
          </a:p>
          <a:p>
            <a:r>
              <a:rPr lang="en-GB" altLang="en-US" sz="1100" kern="0" dirty="0" smtClean="0"/>
              <a:t>2004/5 Turkey agreed to ship water to Israel in return for high tech military support</a:t>
            </a:r>
            <a:endParaRPr lang="el-GR" altLang="en-US" sz="1100" kern="0" dirty="0" smtClean="0"/>
          </a:p>
          <a:p>
            <a:r>
              <a:rPr lang="en-GB" altLang="en-US" sz="1100" kern="0" dirty="0" smtClean="0"/>
              <a:t>2005/6 The </a:t>
            </a:r>
            <a:r>
              <a:rPr lang="en-GB" altLang="en-US" sz="1100" kern="0" dirty="0" err="1" smtClean="0"/>
              <a:t>Litani</a:t>
            </a:r>
            <a:r>
              <a:rPr lang="en-GB" altLang="en-US" sz="1100" kern="0" dirty="0" smtClean="0"/>
              <a:t> River disputes between Lebanon and Israel</a:t>
            </a:r>
            <a:endParaRPr lang="en-US" altLang="en-US" sz="1100" kern="0" dirty="0" smtClean="0"/>
          </a:p>
          <a:p>
            <a:pPr>
              <a:buFont typeface="Arial" panose="020B0604020202020204" pitchFamily="34" charset="0"/>
              <a:buNone/>
            </a:pPr>
            <a:r>
              <a:rPr lang="en-GB" altLang="en-US" sz="1100" kern="0" dirty="0" smtClean="0"/>
              <a:t> </a:t>
            </a:r>
            <a:r>
              <a:rPr lang="en-GB" altLang="en-US" sz="1100" b="1" kern="0" dirty="0" smtClean="0"/>
              <a:t>Where they get water from</a:t>
            </a:r>
            <a:endParaRPr lang="el-GR" altLang="en-US" sz="1100" kern="0" dirty="0" smtClean="0"/>
          </a:p>
          <a:p>
            <a:r>
              <a:rPr lang="en-GB" altLang="en-US" sz="1100" b="1" kern="0" dirty="0" smtClean="0"/>
              <a:t> </a:t>
            </a:r>
            <a:r>
              <a:rPr lang="en-GB" altLang="en-US" sz="1100" kern="0" dirty="0" smtClean="0"/>
              <a:t>Current over consumption of water by the Israelis is not sustainable. They use 2200 billion litres a year, but naturally only have 1700. Water comes from:</a:t>
            </a:r>
            <a:endParaRPr lang="el-GR" altLang="en-US" sz="1100" kern="0" dirty="0" smtClean="0"/>
          </a:p>
          <a:p>
            <a:r>
              <a:rPr lang="en-GB" altLang="en-US" sz="1100" kern="0" dirty="0" smtClean="0"/>
              <a:t> 25% natural</a:t>
            </a:r>
            <a:endParaRPr lang="el-GR" altLang="en-US" sz="1100" kern="0" dirty="0" smtClean="0"/>
          </a:p>
          <a:p>
            <a:r>
              <a:rPr lang="en-GB" altLang="en-US" sz="1100" kern="0" dirty="0" smtClean="0"/>
              <a:t>The Sea of Galilee , fed by the river Jordan and tributaries in the Golan heights</a:t>
            </a:r>
            <a:endParaRPr lang="el-GR" altLang="en-US" sz="1100" kern="0" dirty="0" smtClean="0"/>
          </a:p>
          <a:p>
            <a:r>
              <a:rPr lang="en-GB" altLang="en-US" sz="1100" kern="0" dirty="0" smtClean="0"/>
              <a:t>Mountain Aquifers – mainly in the West Bank. This is shared 80% Israel, 18% Palestine, 2% unavailable</a:t>
            </a:r>
            <a:endParaRPr lang="el-GR" altLang="en-US" sz="1100" kern="0" dirty="0" smtClean="0"/>
          </a:p>
          <a:p>
            <a:r>
              <a:rPr lang="en-GB" altLang="en-US" sz="1100" kern="0" dirty="0" smtClean="0"/>
              <a:t>Coastal Aquifer – Israel controls 90% of this</a:t>
            </a:r>
            <a:endParaRPr lang="el-GR" altLang="en-US" sz="1100" kern="0" dirty="0" smtClean="0"/>
          </a:p>
          <a:p>
            <a:endParaRPr lang="el-GR" altLang="en-US" sz="1800" kern="0" dirty="0" smtClean="0"/>
          </a:p>
        </p:txBody>
      </p:sp>
      <p:sp>
        <p:nvSpPr>
          <p:cNvPr id="3" name="Title 1"/>
          <p:cNvSpPr txBox="1">
            <a:spLocks/>
          </p:cNvSpPr>
          <p:nvPr/>
        </p:nvSpPr>
        <p:spPr>
          <a:xfrm>
            <a:off x="-3493071" y="5755"/>
            <a:ext cx="8229600" cy="11430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altLang="en-US" sz="2000" kern="0" dirty="0"/>
              <a:t>b</a:t>
            </a:r>
            <a:r>
              <a:rPr lang="en-US" altLang="en-US" sz="2000" kern="0" dirty="0" smtClean="0"/>
              <a:t>) </a:t>
            </a:r>
            <a:r>
              <a:rPr lang="en-US" altLang="en-US" sz="2000" kern="0" dirty="0" smtClean="0"/>
              <a:t>Israel</a:t>
            </a:r>
            <a:endParaRPr lang="el-GR" altLang="en-US" sz="2000" kern="0" dirty="0" smtClean="0"/>
          </a:p>
        </p:txBody>
      </p:sp>
      <p:pic>
        <p:nvPicPr>
          <p:cNvPr id="4" name="Picture 3" descr="https://www.pjtv.com/content-images/Israel_flag.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00392" y="64860"/>
            <a:ext cx="869876" cy="58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2"/>
          <p:cNvSpPr txBox="1">
            <a:spLocks/>
          </p:cNvSpPr>
          <p:nvPr/>
        </p:nvSpPr>
        <p:spPr>
          <a:xfrm>
            <a:off x="0" y="3284984"/>
            <a:ext cx="9113540" cy="633730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buFont typeface="Arial" panose="020B0604020202020204" pitchFamily="34" charset="0"/>
              <a:buNone/>
            </a:pPr>
            <a:r>
              <a:rPr lang="en-GB" altLang="en-US" sz="1050" b="1" kern="0" dirty="0" smtClean="0"/>
              <a:t>Problems faced here:</a:t>
            </a:r>
            <a:endParaRPr lang="el-GR" altLang="en-US" sz="1050" kern="0" dirty="0" smtClean="0"/>
          </a:p>
          <a:p>
            <a:r>
              <a:rPr lang="en-GB" altLang="en-US" sz="1050" kern="0" dirty="0" smtClean="0"/>
              <a:t>Syria want the borders to be reinstated to before 1967 = Golan height would be Syrian = 25% of Israel’s water is threatened due to poor water management in Syria / GAP project making them divert the water here</a:t>
            </a:r>
            <a:endParaRPr lang="el-GR" altLang="en-US" sz="1050" kern="0" dirty="0" smtClean="0"/>
          </a:p>
          <a:p>
            <a:r>
              <a:rPr lang="en-GB" altLang="en-US" sz="1050" kern="0" dirty="0" smtClean="0"/>
              <a:t>Mountain Aquifers are in the disputed West Bank and urban growth has increased pumping – led to pollution</a:t>
            </a:r>
            <a:endParaRPr lang="el-GR" altLang="en-US" sz="1050" kern="0" dirty="0" smtClean="0"/>
          </a:p>
          <a:p>
            <a:r>
              <a:rPr lang="en-GB" altLang="en-US" sz="1050" kern="0" dirty="0" smtClean="0"/>
              <a:t>The coastal aquifers have been over pumped, leading to salt water incursion</a:t>
            </a:r>
            <a:endParaRPr lang="el-GR" altLang="en-US" sz="1050" kern="0" dirty="0" smtClean="0"/>
          </a:p>
          <a:p>
            <a:r>
              <a:rPr lang="en-GB" altLang="en-US" sz="1050" kern="0" dirty="0" smtClean="0"/>
              <a:t>The flow of the River Jordan is being over used and the Dead Sea is drying up</a:t>
            </a:r>
            <a:endParaRPr lang="el-GR" altLang="en-US" sz="1050" kern="0" dirty="0" smtClean="0"/>
          </a:p>
          <a:p>
            <a:r>
              <a:rPr lang="en-GB" altLang="en-US" sz="1050" kern="0" dirty="0" smtClean="0"/>
              <a:t>Lots of mistrust here between the Palestinians and Israelis, making the situation worse </a:t>
            </a:r>
            <a:r>
              <a:rPr lang="en-GB" altLang="en-US" sz="1050" kern="0" dirty="0" err="1" smtClean="0"/>
              <a:t>e.g</a:t>
            </a:r>
            <a:r>
              <a:rPr lang="en-GB" altLang="en-US" sz="1050" kern="0" dirty="0" smtClean="0"/>
              <a:t> the construction of the ‘dividing wall’ in the West Bank led of the destruction of wells and separated Palestinians from water sources. The line of the barrier follow the Western Mountain Aquifer, so giving Israel access to this water</a:t>
            </a:r>
            <a:endParaRPr lang="el-GR" altLang="en-US" sz="1050" kern="0" dirty="0" smtClean="0"/>
          </a:p>
          <a:p>
            <a:r>
              <a:rPr lang="en-GB" altLang="en-US" sz="1050" b="1" kern="0" dirty="0" smtClean="0"/>
              <a:t>Future</a:t>
            </a:r>
            <a:endParaRPr lang="el-GR" altLang="en-US" sz="1050" b="1" kern="0" dirty="0" smtClean="0"/>
          </a:p>
          <a:p>
            <a:r>
              <a:rPr lang="en-GB" altLang="en-US" sz="1050" kern="0" dirty="0" smtClean="0"/>
              <a:t>National Water  Carrier system set up by government in 1959 – involved drip-fed irrigation to take water to the Negev Desert settlements</a:t>
            </a:r>
            <a:endParaRPr lang="el-GR" altLang="en-US" sz="1050" kern="0" dirty="0" smtClean="0"/>
          </a:p>
          <a:p>
            <a:r>
              <a:rPr lang="en-GB" altLang="en-US" sz="1050" kern="0" dirty="0" smtClean="0"/>
              <a:t>Recycling sewage water for agricultural uses  65% of crops grown this way</a:t>
            </a:r>
            <a:endParaRPr lang="el-GR" altLang="en-US" sz="1050" kern="0" dirty="0" smtClean="0"/>
          </a:p>
          <a:p>
            <a:r>
              <a:rPr lang="en-GB" altLang="en-US" sz="1050" kern="0" dirty="0" smtClean="0"/>
              <a:t>Increasing food imports, so reducing animal consumption</a:t>
            </a:r>
            <a:endParaRPr lang="el-GR" altLang="en-US" sz="1050" kern="0" dirty="0" smtClean="0"/>
          </a:p>
          <a:p>
            <a:r>
              <a:rPr lang="en-GB" altLang="en-US" sz="1050" kern="0" dirty="0" smtClean="0"/>
              <a:t>Better water treatment plants and conservation techniques</a:t>
            </a:r>
            <a:endParaRPr lang="el-GR" altLang="en-US" sz="1050" kern="0" dirty="0" smtClean="0"/>
          </a:p>
          <a:p>
            <a:r>
              <a:rPr lang="en-GB" altLang="en-US" sz="1050" kern="0" dirty="0" smtClean="0"/>
              <a:t>Water charges at ‘ real value’ by considering cost of supply and impact on ecosystem</a:t>
            </a:r>
            <a:endParaRPr lang="el-GR" altLang="en-US" sz="1050" kern="0" dirty="0" smtClean="0"/>
          </a:p>
          <a:p>
            <a:r>
              <a:rPr lang="en-GB" altLang="en-US" sz="1050" kern="0" dirty="0" smtClean="0"/>
              <a:t>50 million m3 shipped from Turkey each year  The </a:t>
            </a:r>
            <a:r>
              <a:rPr lang="en-GB" altLang="en-US" sz="1050" kern="0" dirty="0" err="1" smtClean="0"/>
              <a:t>Manavgat</a:t>
            </a:r>
            <a:r>
              <a:rPr lang="en-GB" altLang="en-US" sz="1050" kern="0" dirty="0" smtClean="0"/>
              <a:t> Project</a:t>
            </a:r>
            <a:endParaRPr lang="el-GR" altLang="en-US" sz="1050" kern="0" dirty="0" smtClean="0"/>
          </a:p>
          <a:p>
            <a:r>
              <a:rPr lang="en-GB" altLang="en-US" sz="1050" kern="0" dirty="0" smtClean="0"/>
              <a:t>Piping seawater from the Red Sea and Mediterranean to inland desalination plants</a:t>
            </a:r>
            <a:endParaRPr lang="el-GR" altLang="en-US" sz="1050" kern="0" dirty="0" smtClean="0"/>
          </a:p>
          <a:p>
            <a:r>
              <a:rPr lang="en-GB" altLang="en-US" sz="1050" kern="0" dirty="0" smtClean="0"/>
              <a:t>25% of all supplies in 2020 met by desalination under the ‘Desalination </a:t>
            </a:r>
            <a:r>
              <a:rPr lang="en-GB" altLang="en-US" sz="1050" kern="0" dirty="0" err="1" smtClean="0"/>
              <a:t>MasterPlan</a:t>
            </a:r>
            <a:r>
              <a:rPr lang="en-GB" altLang="en-US" sz="1050" kern="0" dirty="0" smtClean="0"/>
              <a:t>. Currently a plant in </a:t>
            </a:r>
            <a:r>
              <a:rPr lang="en-GB" altLang="en-US" sz="1050" kern="0" dirty="0" err="1" smtClean="0"/>
              <a:t>Ashkelton</a:t>
            </a:r>
            <a:endParaRPr lang="el-GR" altLang="en-US" sz="1050" kern="0" dirty="0" smtClean="0"/>
          </a:p>
          <a:p>
            <a:r>
              <a:rPr lang="en-GB" altLang="en-US" sz="1050" kern="0" dirty="0" smtClean="0"/>
              <a:t>Importing water rich food – so expanding virtual water supplies</a:t>
            </a:r>
            <a:endParaRPr lang="el-GR" altLang="en-US" sz="1050" kern="0" dirty="0" smtClean="0"/>
          </a:p>
          <a:p>
            <a:endParaRPr lang="el-GR" altLang="en-US" sz="1800" kern="0" dirty="0" smtClean="0"/>
          </a:p>
        </p:txBody>
      </p:sp>
    </p:spTree>
    <p:extLst>
      <p:ext uri="{BB962C8B-B14F-4D97-AF65-F5344CB8AC3E}">
        <p14:creationId xmlns:p14="http://schemas.microsoft.com/office/powerpoint/2010/main" val="9654560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274638"/>
            <a:ext cx="6923112" cy="994122"/>
          </a:xfrm>
          <a:solidFill>
            <a:srgbClr val="FF6600"/>
          </a:solidFill>
        </p:spPr>
        <p:txBody>
          <a:bodyPr/>
          <a:lstStyle/>
          <a:p>
            <a:pPr algn="l" eaLnBrk="1" hangingPunct="1"/>
            <a:r>
              <a:rPr lang="en-GB" sz="2800" dirty="0" smtClean="0">
                <a:solidFill>
                  <a:schemeClr val="bg1"/>
                </a:solidFill>
              </a:rPr>
              <a:t>Definitions </a:t>
            </a:r>
            <a:r>
              <a:rPr lang="en-GB" sz="2800" dirty="0">
                <a:solidFill>
                  <a:schemeClr val="bg1"/>
                </a:solidFill>
              </a:rPr>
              <a:t/>
            </a:r>
            <a:br>
              <a:rPr lang="en-GB" sz="2800" dirty="0">
                <a:solidFill>
                  <a:schemeClr val="bg1"/>
                </a:solidFill>
              </a:rPr>
            </a:br>
            <a:endParaRPr lang="en-US" sz="2800" dirty="0" smtClean="0">
              <a:solidFill>
                <a:schemeClr val="bg1"/>
              </a:solidFill>
            </a:endParaRPr>
          </a:p>
        </p:txBody>
      </p:sp>
      <p:pic>
        <p:nvPicPr>
          <p:cNvPr id="2" name="Picture 1"/>
          <p:cNvPicPr>
            <a:picLocks noChangeAspect="1"/>
          </p:cNvPicPr>
          <p:nvPr/>
        </p:nvPicPr>
        <p:blipFill>
          <a:blip r:embed="rId2"/>
          <a:stretch>
            <a:fillRect/>
          </a:stretch>
        </p:blipFill>
        <p:spPr>
          <a:xfrm>
            <a:off x="7662863" y="121046"/>
            <a:ext cx="1382032" cy="1655801"/>
          </a:xfrm>
          <a:prstGeom prst="rect">
            <a:avLst/>
          </a:prstGeom>
        </p:spPr>
      </p:pic>
      <p:sp>
        <p:nvSpPr>
          <p:cNvPr id="4" name="Rectangle 3"/>
          <p:cNvSpPr/>
          <p:nvPr/>
        </p:nvSpPr>
        <p:spPr>
          <a:xfrm>
            <a:off x="430738" y="1426863"/>
            <a:ext cx="6923112" cy="1569660"/>
          </a:xfrm>
          <a:prstGeom prst="rect">
            <a:avLst/>
          </a:prstGeom>
        </p:spPr>
        <p:txBody>
          <a:bodyPr wrap="square">
            <a:spAutoFit/>
          </a:bodyPr>
          <a:lstStyle/>
          <a:p>
            <a:r>
              <a:rPr lang="en-GB" sz="2400" b="1" dirty="0">
                <a:solidFill>
                  <a:srgbClr val="222222"/>
                </a:solidFill>
                <a:latin typeface="arial" panose="020B0604020202020204" pitchFamily="34" charset="0"/>
              </a:rPr>
              <a:t>Water stress</a:t>
            </a:r>
            <a:r>
              <a:rPr lang="en-GB" sz="2400" dirty="0">
                <a:solidFill>
                  <a:srgbClr val="222222"/>
                </a:solidFill>
                <a:latin typeface="arial" panose="020B0604020202020204" pitchFamily="34" charset="0"/>
              </a:rPr>
              <a:t> occurs when the demand for </a:t>
            </a:r>
            <a:r>
              <a:rPr lang="en-GB" sz="2400" b="1" dirty="0">
                <a:solidFill>
                  <a:srgbClr val="222222"/>
                </a:solidFill>
                <a:latin typeface="arial" panose="020B0604020202020204" pitchFamily="34" charset="0"/>
              </a:rPr>
              <a:t>water</a:t>
            </a:r>
            <a:r>
              <a:rPr lang="en-GB" sz="2400" dirty="0">
                <a:solidFill>
                  <a:srgbClr val="222222"/>
                </a:solidFill>
                <a:latin typeface="arial" panose="020B0604020202020204" pitchFamily="34" charset="0"/>
              </a:rPr>
              <a:t> exceeds the available amount during a certain period or when poor quality restricts its use.</a:t>
            </a:r>
            <a:endParaRPr lang="en-GB" sz="2400" dirty="0"/>
          </a:p>
        </p:txBody>
      </p:sp>
      <p:sp>
        <p:nvSpPr>
          <p:cNvPr id="9" name="Rectangle 8"/>
          <p:cNvSpPr/>
          <p:nvPr/>
        </p:nvSpPr>
        <p:spPr>
          <a:xfrm>
            <a:off x="430738" y="3255367"/>
            <a:ext cx="6923112" cy="1200329"/>
          </a:xfrm>
          <a:prstGeom prst="rect">
            <a:avLst/>
          </a:prstGeom>
        </p:spPr>
        <p:txBody>
          <a:bodyPr wrap="square">
            <a:spAutoFit/>
          </a:bodyPr>
          <a:lstStyle/>
          <a:p>
            <a:r>
              <a:rPr lang="en-GB" sz="2400" b="1" dirty="0">
                <a:solidFill>
                  <a:srgbClr val="222222"/>
                </a:solidFill>
                <a:latin typeface="arial" panose="020B0604020202020204" pitchFamily="34" charset="0"/>
              </a:rPr>
              <a:t>Water scarcity</a:t>
            </a:r>
            <a:r>
              <a:rPr lang="en-GB" sz="2400" dirty="0">
                <a:solidFill>
                  <a:srgbClr val="222222"/>
                </a:solidFill>
                <a:latin typeface="arial" panose="020B0604020202020204" pitchFamily="34" charset="0"/>
              </a:rPr>
              <a:t> is the lack of sufficient available </a:t>
            </a:r>
            <a:r>
              <a:rPr lang="en-GB" sz="2400" b="1" dirty="0">
                <a:solidFill>
                  <a:srgbClr val="222222"/>
                </a:solidFill>
                <a:latin typeface="arial" panose="020B0604020202020204" pitchFamily="34" charset="0"/>
              </a:rPr>
              <a:t>water</a:t>
            </a:r>
            <a:r>
              <a:rPr lang="en-GB" sz="2400" dirty="0">
                <a:solidFill>
                  <a:srgbClr val="222222"/>
                </a:solidFill>
                <a:latin typeface="arial" panose="020B0604020202020204" pitchFamily="34" charset="0"/>
              </a:rPr>
              <a:t> resources to meet the demands of </a:t>
            </a:r>
            <a:r>
              <a:rPr lang="en-GB" sz="2400" b="1" dirty="0">
                <a:solidFill>
                  <a:srgbClr val="222222"/>
                </a:solidFill>
                <a:latin typeface="arial" panose="020B0604020202020204" pitchFamily="34" charset="0"/>
              </a:rPr>
              <a:t>water</a:t>
            </a:r>
            <a:r>
              <a:rPr lang="en-GB" sz="2400" dirty="0">
                <a:solidFill>
                  <a:srgbClr val="222222"/>
                </a:solidFill>
                <a:latin typeface="arial" panose="020B0604020202020204" pitchFamily="34" charset="0"/>
              </a:rPr>
              <a:t> usage within a region.</a:t>
            </a:r>
            <a:endParaRPr lang="en-GB" sz="2400" dirty="0"/>
          </a:p>
        </p:txBody>
      </p:sp>
    </p:spTree>
    <p:extLst>
      <p:ext uri="{BB962C8B-B14F-4D97-AF65-F5344CB8AC3E}">
        <p14:creationId xmlns:p14="http://schemas.microsoft.com/office/powerpoint/2010/main" val="29348683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274638"/>
            <a:ext cx="6923112" cy="994122"/>
          </a:xfrm>
          <a:solidFill>
            <a:srgbClr val="FF6600"/>
          </a:solidFill>
        </p:spPr>
        <p:txBody>
          <a:bodyPr/>
          <a:lstStyle/>
          <a:p>
            <a:pPr algn="l" eaLnBrk="1" hangingPunct="1"/>
            <a:r>
              <a:rPr lang="en-GB" sz="2800" dirty="0" smtClean="0">
                <a:solidFill>
                  <a:schemeClr val="bg1"/>
                </a:solidFill>
              </a:rPr>
              <a:t>The importance of water </a:t>
            </a:r>
            <a:r>
              <a:rPr lang="en-GB" sz="2800" dirty="0">
                <a:solidFill>
                  <a:schemeClr val="bg1"/>
                </a:solidFill>
              </a:rPr>
              <a:t/>
            </a:r>
            <a:br>
              <a:rPr lang="en-GB" sz="2800" dirty="0">
                <a:solidFill>
                  <a:schemeClr val="bg1"/>
                </a:solidFill>
              </a:rPr>
            </a:br>
            <a:endParaRPr lang="en-US" sz="2800" dirty="0" smtClean="0">
              <a:solidFill>
                <a:schemeClr val="bg1"/>
              </a:solidFill>
            </a:endParaRPr>
          </a:p>
        </p:txBody>
      </p:sp>
      <p:pic>
        <p:nvPicPr>
          <p:cNvPr id="2" name="Picture 1"/>
          <p:cNvPicPr>
            <a:picLocks noChangeAspect="1"/>
          </p:cNvPicPr>
          <p:nvPr/>
        </p:nvPicPr>
        <p:blipFill>
          <a:blip r:embed="rId2"/>
          <a:stretch>
            <a:fillRect/>
          </a:stretch>
        </p:blipFill>
        <p:spPr>
          <a:xfrm>
            <a:off x="7662863" y="121046"/>
            <a:ext cx="1382032" cy="1655801"/>
          </a:xfrm>
          <a:prstGeom prst="rect">
            <a:avLst/>
          </a:prstGeom>
        </p:spPr>
      </p:pic>
      <p:pic>
        <p:nvPicPr>
          <p:cNvPr id="10" name="Picture 2" descr="http://www.parstimes.com/MODIS/bm3_m.jpg"/>
          <p:cNvPicPr>
            <a:picLocks noChangeAspect="1" noChangeArrowheads="1"/>
          </p:cNvPicPr>
          <p:nvPr/>
        </p:nvPicPr>
        <p:blipFill rotWithShape="1">
          <a:blip r:embed="rId3" cstate="print"/>
          <a:srcRect l="14065"/>
          <a:stretch/>
        </p:blipFill>
        <p:spPr bwMode="auto">
          <a:xfrm>
            <a:off x="134403" y="1484784"/>
            <a:ext cx="3822307" cy="3335940"/>
          </a:xfrm>
          <a:prstGeom prst="rect">
            <a:avLst/>
          </a:prstGeom>
          <a:noFill/>
        </p:spPr>
      </p:pic>
      <p:pic>
        <p:nvPicPr>
          <p:cNvPr id="2050" name="Picture 2" descr="Image result for Middle east river ma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46290" y="1484783"/>
            <a:ext cx="3117998" cy="3335941"/>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151644" y="5036747"/>
            <a:ext cx="7084652" cy="1569660"/>
          </a:xfrm>
          <a:prstGeom prst="rect">
            <a:avLst/>
          </a:prstGeom>
        </p:spPr>
        <p:txBody>
          <a:bodyPr wrap="square">
            <a:spAutoFit/>
          </a:bodyPr>
          <a:lstStyle/>
          <a:p>
            <a:pPr eaLnBrk="1" hangingPunct="1"/>
            <a:r>
              <a:rPr lang="en-GB" altLang="en-US" sz="2400" dirty="0" smtClean="0">
                <a:latin typeface="Calibri" panose="020F0502020204030204" pitchFamily="34" charset="0"/>
              </a:rPr>
              <a:t>At the back of your book write down all the things you use water for in a normal week. </a:t>
            </a:r>
          </a:p>
          <a:p>
            <a:pPr eaLnBrk="1" hangingPunct="1"/>
            <a:r>
              <a:rPr lang="en-GB" altLang="en-US" sz="2400" dirty="0" smtClean="0">
                <a:latin typeface="Calibri" panose="020F0502020204030204" pitchFamily="34" charset="0"/>
              </a:rPr>
              <a:t>Now cross out anything you could live without. </a:t>
            </a:r>
          </a:p>
          <a:p>
            <a:pPr eaLnBrk="1" hangingPunct="1"/>
            <a:r>
              <a:rPr lang="en-GB" altLang="en-US" sz="2400" dirty="0" smtClean="0">
                <a:latin typeface="Calibri" panose="020F0502020204030204" pitchFamily="34" charset="0"/>
              </a:rPr>
              <a:t>How important is water to your life?</a:t>
            </a:r>
            <a:endParaRPr lang="en-GB" altLang="en-US" sz="2400" dirty="0">
              <a:latin typeface="Calibri" panose="020F0502020204030204" pitchFamily="34" charset="0"/>
            </a:endParaRPr>
          </a:p>
        </p:txBody>
      </p:sp>
    </p:spTree>
    <p:extLst>
      <p:ext uri="{BB962C8B-B14F-4D97-AF65-F5344CB8AC3E}">
        <p14:creationId xmlns:p14="http://schemas.microsoft.com/office/powerpoint/2010/main" val="3882418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274638"/>
            <a:ext cx="6923112" cy="994122"/>
          </a:xfrm>
          <a:solidFill>
            <a:srgbClr val="FF6600"/>
          </a:solidFill>
        </p:spPr>
        <p:txBody>
          <a:bodyPr/>
          <a:lstStyle/>
          <a:p>
            <a:pPr algn="l" eaLnBrk="1" hangingPunct="1"/>
            <a:r>
              <a:rPr lang="en-GB" sz="2800" dirty="0" smtClean="0">
                <a:solidFill>
                  <a:schemeClr val="bg1"/>
                </a:solidFill>
              </a:rPr>
              <a:t>Water Wars </a:t>
            </a:r>
            <a:r>
              <a:rPr lang="en-GB" sz="2800" dirty="0">
                <a:solidFill>
                  <a:schemeClr val="bg1"/>
                </a:solidFill>
              </a:rPr>
              <a:t/>
            </a:r>
            <a:br>
              <a:rPr lang="en-GB" sz="2800" dirty="0">
                <a:solidFill>
                  <a:schemeClr val="bg1"/>
                </a:solidFill>
              </a:rPr>
            </a:br>
            <a:endParaRPr lang="en-US" sz="2800" dirty="0" smtClean="0">
              <a:solidFill>
                <a:schemeClr val="bg1"/>
              </a:solidFill>
            </a:endParaRPr>
          </a:p>
        </p:txBody>
      </p:sp>
      <p:pic>
        <p:nvPicPr>
          <p:cNvPr id="2" name="Picture 1"/>
          <p:cNvPicPr>
            <a:picLocks noChangeAspect="1"/>
          </p:cNvPicPr>
          <p:nvPr/>
        </p:nvPicPr>
        <p:blipFill>
          <a:blip r:embed="rId2"/>
          <a:stretch>
            <a:fillRect/>
          </a:stretch>
        </p:blipFill>
        <p:spPr>
          <a:xfrm>
            <a:off x="7662863" y="121046"/>
            <a:ext cx="1382032" cy="1655801"/>
          </a:xfrm>
          <a:prstGeom prst="rect">
            <a:avLst/>
          </a:prstGeom>
        </p:spPr>
      </p:pic>
      <p:sp>
        <p:nvSpPr>
          <p:cNvPr id="4" name="Rectangle 3"/>
          <p:cNvSpPr/>
          <p:nvPr/>
        </p:nvSpPr>
        <p:spPr>
          <a:xfrm>
            <a:off x="251520" y="1407515"/>
            <a:ext cx="6552728" cy="369332"/>
          </a:xfrm>
          <a:prstGeom prst="rect">
            <a:avLst/>
          </a:prstGeom>
        </p:spPr>
        <p:txBody>
          <a:bodyPr wrap="square">
            <a:spAutoFit/>
          </a:bodyPr>
          <a:lstStyle/>
          <a:p>
            <a:r>
              <a:rPr lang="en-GB" dirty="0">
                <a:hlinkClick r:id="rId3"/>
              </a:rPr>
              <a:t>https://</a:t>
            </a:r>
            <a:r>
              <a:rPr lang="en-GB" dirty="0" smtClean="0">
                <a:hlinkClick r:id="rId3"/>
              </a:rPr>
              <a:t>www.youtube.com/watch?v=A6G7yyUea6M</a:t>
            </a:r>
            <a:r>
              <a:rPr lang="en-GB" dirty="0" smtClean="0"/>
              <a:t> </a:t>
            </a:r>
            <a:endParaRPr lang="en-GB" dirty="0"/>
          </a:p>
        </p:txBody>
      </p:sp>
      <p:sp>
        <p:nvSpPr>
          <p:cNvPr id="3" name="TextBox 2"/>
          <p:cNvSpPr txBox="1"/>
          <p:nvPr/>
        </p:nvSpPr>
        <p:spPr>
          <a:xfrm>
            <a:off x="539552" y="1988840"/>
            <a:ext cx="6696744" cy="523220"/>
          </a:xfrm>
          <a:prstGeom prst="rect">
            <a:avLst/>
          </a:prstGeom>
          <a:noFill/>
        </p:spPr>
        <p:txBody>
          <a:bodyPr wrap="square" rtlCol="0">
            <a:spAutoFit/>
          </a:bodyPr>
          <a:lstStyle/>
          <a:p>
            <a:r>
              <a:rPr lang="en-GB" sz="2800" dirty="0" smtClean="0"/>
              <a:t>Write down 10 facts from the video </a:t>
            </a:r>
            <a:endParaRPr lang="en-GB" sz="2800" dirty="0"/>
          </a:p>
        </p:txBody>
      </p:sp>
      <p:pic>
        <p:nvPicPr>
          <p:cNvPr id="9" name="Picture 2" descr="Image result for Water war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2736" y="2852936"/>
            <a:ext cx="6810375" cy="26860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80950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274638"/>
            <a:ext cx="6923112" cy="994122"/>
          </a:xfrm>
          <a:solidFill>
            <a:srgbClr val="FF6600"/>
          </a:solidFill>
        </p:spPr>
        <p:txBody>
          <a:bodyPr/>
          <a:lstStyle/>
          <a:p>
            <a:pPr algn="l" eaLnBrk="1" hangingPunct="1"/>
            <a:r>
              <a:rPr lang="en-GB" sz="2800" dirty="0" smtClean="0">
                <a:solidFill>
                  <a:schemeClr val="bg1"/>
                </a:solidFill>
              </a:rPr>
              <a:t>Water consumption </a:t>
            </a:r>
            <a:r>
              <a:rPr lang="en-GB" sz="2800" dirty="0">
                <a:solidFill>
                  <a:schemeClr val="bg1"/>
                </a:solidFill>
              </a:rPr>
              <a:t/>
            </a:r>
            <a:br>
              <a:rPr lang="en-GB" sz="2800" dirty="0">
                <a:solidFill>
                  <a:schemeClr val="bg1"/>
                </a:solidFill>
              </a:rPr>
            </a:br>
            <a:endParaRPr lang="en-US" sz="2800" dirty="0" smtClean="0">
              <a:solidFill>
                <a:schemeClr val="bg1"/>
              </a:solidFill>
            </a:endParaRPr>
          </a:p>
        </p:txBody>
      </p:sp>
      <p:pic>
        <p:nvPicPr>
          <p:cNvPr id="2" name="Picture 1"/>
          <p:cNvPicPr>
            <a:picLocks noChangeAspect="1"/>
          </p:cNvPicPr>
          <p:nvPr/>
        </p:nvPicPr>
        <p:blipFill>
          <a:blip r:embed="rId2"/>
          <a:stretch>
            <a:fillRect/>
          </a:stretch>
        </p:blipFill>
        <p:spPr>
          <a:xfrm>
            <a:off x="7662863" y="121046"/>
            <a:ext cx="1382032" cy="1655801"/>
          </a:xfrm>
          <a:prstGeom prst="rect">
            <a:avLst/>
          </a:prstGeom>
        </p:spPr>
      </p:pic>
      <p:sp>
        <p:nvSpPr>
          <p:cNvPr id="3" name="TextBox 2"/>
          <p:cNvSpPr txBox="1"/>
          <p:nvPr/>
        </p:nvSpPr>
        <p:spPr>
          <a:xfrm>
            <a:off x="354360" y="1299793"/>
            <a:ext cx="7128792" cy="954107"/>
          </a:xfrm>
          <a:prstGeom prst="rect">
            <a:avLst/>
          </a:prstGeom>
          <a:noFill/>
        </p:spPr>
        <p:txBody>
          <a:bodyPr wrap="square" rtlCol="0">
            <a:spAutoFit/>
          </a:bodyPr>
          <a:lstStyle/>
          <a:p>
            <a:r>
              <a:rPr lang="en-GB" sz="2800" dirty="0" smtClean="0"/>
              <a:t>Describe the water footprint of the Middle East </a:t>
            </a:r>
            <a:r>
              <a:rPr lang="en-GB" sz="2800" dirty="0" smtClean="0"/>
              <a:t>(i.e. say how much water they use)</a:t>
            </a:r>
            <a:endParaRPr lang="en-GB" sz="2800" dirty="0"/>
          </a:p>
        </p:txBody>
      </p:sp>
      <p:pic>
        <p:nvPicPr>
          <p:cNvPr id="4098" name="Picture 2" descr="Image result for water use ma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7252" y="2284933"/>
            <a:ext cx="6953060" cy="4240411"/>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4427983" y="3417450"/>
            <a:ext cx="936105" cy="947654"/>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9027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274638"/>
            <a:ext cx="6923112" cy="994122"/>
          </a:xfrm>
          <a:solidFill>
            <a:srgbClr val="FF6600"/>
          </a:solidFill>
        </p:spPr>
        <p:txBody>
          <a:bodyPr/>
          <a:lstStyle/>
          <a:p>
            <a:pPr algn="l" eaLnBrk="1" hangingPunct="1"/>
            <a:r>
              <a:rPr lang="en-GB" sz="2800" dirty="0" smtClean="0">
                <a:solidFill>
                  <a:schemeClr val="bg1"/>
                </a:solidFill>
              </a:rPr>
              <a:t>Water availability  </a:t>
            </a:r>
            <a:r>
              <a:rPr lang="en-GB" sz="2800" dirty="0">
                <a:solidFill>
                  <a:schemeClr val="bg1"/>
                </a:solidFill>
              </a:rPr>
              <a:t/>
            </a:r>
            <a:br>
              <a:rPr lang="en-GB" sz="2800" dirty="0">
                <a:solidFill>
                  <a:schemeClr val="bg1"/>
                </a:solidFill>
              </a:rPr>
            </a:br>
            <a:endParaRPr lang="en-US" sz="2800" dirty="0" smtClean="0">
              <a:solidFill>
                <a:schemeClr val="bg1"/>
              </a:solidFill>
            </a:endParaRPr>
          </a:p>
        </p:txBody>
      </p:sp>
      <p:pic>
        <p:nvPicPr>
          <p:cNvPr id="2" name="Picture 1"/>
          <p:cNvPicPr>
            <a:picLocks noChangeAspect="1"/>
          </p:cNvPicPr>
          <p:nvPr/>
        </p:nvPicPr>
        <p:blipFill>
          <a:blip r:embed="rId2"/>
          <a:stretch>
            <a:fillRect/>
          </a:stretch>
        </p:blipFill>
        <p:spPr>
          <a:xfrm>
            <a:off x="7662863" y="121046"/>
            <a:ext cx="1382032" cy="1655801"/>
          </a:xfrm>
          <a:prstGeom prst="rect">
            <a:avLst/>
          </a:prstGeom>
        </p:spPr>
      </p:pic>
      <p:sp>
        <p:nvSpPr>
          <p:cNvPr id="3" name="TextBox 2"/>
          <p:cNvSpPr txBox="1"/>
          <p:nvPr/>
        </p:nvSpPr>
        <p:spPr>
          <a:xfrm>
            <a:off x="9329" y="1268760"/>
            <a:ext cx="7558469" cy="954107"/>
          </a:xfrm>
          <a:prstGeom prst="rect">
            <a:avLst/>
          </a:prstGeom>
          <a:noFill/>
        </p:spPr>
        <p:txBody>
          <a:bodyPr wrap="square" rtlCol="0">
            <a:spAutoFit/>
          </a:bodyPr>
          <a:lstStyle/>
          <a:p>
            <a:r>
              <a:rPr lang="en-GB" sz="2800" dirty="0" smtClean="0"/>
              <a:t>Describe the water stress/scarcity of the </a:t>
            </a:r>
            <a:r>
              <a:rPr lang="en-GB" sz="2800" dirty="0" smtClean="0"/>
              <a:t>area</a:t>
            </a:r>
            <a:r>
              <a:rPr lang="en-GB" sz="2800" dirty="0" smtClean="0"/>
              <a:t> (i.e. describe how much water they have)</a:t>
            </a:r>
            <a:endParaRPr lang="en-GB" sz="2800" dirty="0"/>
          </a:p>
        </p:txBody>
      </p:sp>
      <p:pic>
        <p:nvPicPr>
          <p:cNvPr id="10242" name="Picture 2" descr="Image result for water stress map of the Middle Ea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2303068"/>
            <a:ext cx="7389579" cy="4354056"/>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3788563" y="3566907"/>
            <a:ext cx="1149051" cy="869131"/>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413418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www.faqs.org/docs/factbook/maps/iz-map.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109" y="0"/>
            <a:ext cx="3309772" cy="3800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4"/>
          <p:cNvSpPr txBox="1">
            <a:spLocks/>
          </p:cNvSpPr>
          <p:nvPr/>
        </p:nvSpPr>
        <p:spPr>
          <a:xfrm>
            <a:off x="3563888" y="116632"/>
            <a:ext cx="5400600" cy="4525962"/>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None/>
            </a:pPr>
            <a:r>
              <a:rPr lang="en-GB" altLang="en-US" sz="1600" b="1" u="sng" kern="0" dirty="0" smtClean="0"/>
              <a:t>Why does the Middle East have an issue with water? </a:t>
            </a:r>
          </a:p>
          <a:p>
            <a:r>
              <a:rPr lang="en-GB" altLang="en-US" sz="1600" kern="0" dirty="0" smtClean="0"/>
              <a:t>5% of the world’s population, but only 1% of the freshwater</a:t>
            </a:r>
            <a:endParaRPr lang="el-GR" altLang="en-US" sz="1600" kern="0" dirty="0" smtClean="0"/>
          </a:p>
          <a:p>
            <a:r>
              <a:rPr lang="en-GB" altLang="en-US" sz="1600" kern="0" dirty="0" smtClean="0"/>
              <a:t>Population growth due to developing countries being in stage 2 or 3 of the Demographic transition model</a:t>
            </a:r>
            <a:endParaRPr lang="el-GR" altLang="en-US" sz="1600" kern="0" dirty="0" smtClean="0"/>
          </a:p>
          <a:p>
            <a:r>
              <a:rPr lang="en-GB" altLang="en-US" sz="1600" kern="0" dirty="0" smtClean="0"/>
              <a:t>Increased affluence – demand in swimming pools and golf courses</a:t>
            </a:r>
            <a:endParaRPr lang="el-GR" altLang="en-US" sz="1600" kern="0" dirty="0" smtClean="0"/>
          </a:p>
          <a:p>
            <a:r>
              <a:rPr lang="en-GB" altLang="en-US" sz="1600" kern="0" dirty="0" smtClean="0"/>
              <a:t>Irrigated farmlands – 89%  of extracted water used on crops</a:t>
            </a:r>
            <a:endParaRPr lang="el-GR" altLang="en-US" sz="1600" kern="0" dirty="0" smtClean="0"/>
          </a:p>
          <a:p>
            <a:r>
              <a:rPr lang="en-GB" altLang="en-US" sz="1600" kern="0" dirty="0" smtClean="0"/>
              <a:t>Depleting oil, meaning a lower income in the future, which means:</a:t>
            </a:r>
            <a:endParaRPr lang="el-GR" altLang="en-US" sz="1600" kern="0" dirty="0" smtClean="0"/>
          </a:p>
          <a:p>
            <a:r>
              <a:rPr lang="en-GB" altLang="en-US" sz="1600" kern="0" dirty="0" smtClean="0"/>
              <a:t>Desalination cannot be paid for</a:t>
            </a:r>
            <a:endParaRPr lang="el-GR" altLang="en-US" sz="1600" kern="0" dirty="0" smtClean="0"/>
          </a:p>
          <a:p>
            <a:r>
              <a:rPr lang="en-GB" altLang="en-US" sz="1600" kern="0" dirty="0" smtClean="0"/>
              <a:t>Imported food cannot be bought, so more grown in this region = increased water usage</a:t>
            </a:r>
            <a:endParaRPr lang="el-GR" altLang="en-US" sz="1600" kern="0" dirty="0" smtClean="0"/>
          </a:p>
          <a:p>
            <a:r>
              <a:rPr lang="en-GB" altLang="en-US" sz="1600" kern="0" dirty="0" smtClean="0"/>
              <a:t>Rising young population, causing a rise in demand for water</a:t>
            </a:r>
            <a:endParaRPr lang="el-GR" altLang="en-US" sz="1600" kern="0" dirty="0" smtClean="0"/>
          </a:p>
          <a:p>
            <a:r>
              <a:rPr lang="en-GB" altLang="en-US" sz="1600" kern="0" dirty="0" smtClean="0"/>
              <a:t>Many countries like Turkey and Israel depend on high yield crops for their wealth</a:t>
            </a:r>
            <a:endParaRPr lang="el-GR" altLang="en-US" sz="1600" kern="0" dirty="0" smtClean="0"/>
          </a:p>
          <a:p>
            <a:r>
              <a:rPr lang="en-GB" altLang="en-US" sz="1600" kern="0" dirty="0" smtClean="0"/>
              <a:t>The water in the region is interconnected </a:t>
            </a:r>
            <a:r>
              <a:rPr lang="en-GB" altLang="en-US" sz="1600" kern="0" dirty="0" err="1" smtClean="0"/>
              <a:t>e.g</a:t>
            </a:r>
            <a:r>
              <a:rPr lang="en-GB" altLang="en-US" sz="1600" kern="0" dirty="0" smtClean="0"/>
              <a:t> Euphrates River = conflicts arise</a:t>
            </a:r>
            <a:endParaRPr lang="el-GR" altLang="en-US" sz="1600" kern="0" dirty="0" smtClean="0"/>
          </a:p>
          <a:p>
            <a:r>
              <a:rPr lang="en-GB" altLang="en-US" sz="1600" kern="0" dirty="0" smtClean="0"/>
              <a:t>Climate change will make water shortages worse here</a:t>
            </a:r>
            <a:endParaRPr lang="el-GR" altLang="en-US" sz="1600" kern="0" dirty="0" smtClean="0"/>
          </a:p>
          <a:p>
            <a:r>
              <a:rPr lang="en-GB" altLang="en-US" sz="1600" kern="0" dirty="0" smtClean="0"/>
              <a:t>Pollution of water sources </a:t>
            </a:r>
            <a:r>
              <a:rPr lang="en-GB" altLang="en-US" sz="1600" kern="0" dirty="0" err="1" smtClean="0"/>
              <a:t>e.g</a:t>
            </a:r>
            <a:r>
              <a:rPr lang="en-GB" altLang="en-US" sz="1600" kern="0" dirty="0" smtClean="0"/>
              <a:t> Gaza aquifer</a:t>
            </a:r>
            <a:endParaRPr lang="el-GR" altLang="en-US" sz="1600" kern="0" dirty="0" smtClean="0"/>
          </a:p>
          <a:p>
            <a:r>
              <a:rPr lang="en-GB" altLang="en-US" sz="1600" kern="0" dirty="0" smtClean="0"/>
              <a:t>Salt water incursion due to over use of ground water stores </a:t>
            </a:r>
            <a:r>
              <a:rPr lang="en-GB" altLang="en-US" sz="1600" kern="0" dirty="0" err="1" smtClean="0"/>
              <a:t>e.g</a:t>
            </a:r>
            <a:r>
              <a:rPr lang="en-GB" altLang="en-US" sz="1600" kern="0" dirty="0" smtClean="0"/>
              <a:t> Israeli west coast</a:t>
            </a:r>
            <a:endParaRPr lang="el-GR" altLang="en-US" sz="1600" kern="0" dirty="0" smtClean="0"/>
          </a:p>
          <a:p>
            <a:endParaRPr lang="el-GR" altLang="en-US" sz="2400" kern="0" dirty="0" smtClean="0"/>
          </a:p>
        </p:txBody>
      </p:sp>
      <p:sp>
        <p:nvSpPr>
          <p:cNvPr id="8" name="Title 1"/>
          <p:cNvSpPr txBox="1">
            <a:spLocks/>
          </p:cNvSpPr>
          <p:nvPr/>
        </p:nvSpPr>
        <p:spPr>
          <a:xfrm>
            <a:off x="457200" y="274638"/>
            <a:ext cx="8229600" cy="11430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endParaRPr lang="el-GR" altLang="en-US" kern="0" dirty="0" smtClean="0"/>
          </a:p>
        </p:txBody>
      </p:sp>
      <p:pic>
        <p:nvPicPr>
          <p:cNvPr id="11" name="Picture 4" descr="http://www.alhiba.com/images/MiddleEastMap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7173" y="3491737"/>
            <a:ext cx="3314708" cy="336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602759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274638"/>
            <a:ext cx="6923112" cy="994122"/>
          </a:xfrm>
          <a:solidFill>
            <a:srgbClr val="FF6600"/>
          </a:solidFill>
        </p:spPr>
        <p:txBody>
          <a:bodyPr/>
          <a:lstStyle/>
          <a:p>
            <a:pPr algn="l" eaLnBrk="1" hangingPunct="1"/>
            <a:r>
              <a:rPr lang="en-GB" sz="2800" dirty="0" smtClean="0">
                <a:solidFill>
                  <a:schemeClr val="bg1"/>
                </a:solidFill>
              </a:rPr>
              <a:t/>
            </a:r>
            <a:br>
              <a:rPr lang="en-GB" sz="2800" dirty="0" smtClean="0">
                <a:solidFill>
                  <a:schemeClr val="bg1"/>
                </a:solidFill>
              </a:rPr>
            </a:br>
            <a:r>
              <a:rPr lang="en-GB" sz="2800" dirty="0" smtClean="0">
                <a:solidFill>
                  <a:schemeClr val="bg1"/>
                </a:solidFill>
              </a:rPr>
              <a:t>Exam </a:t>
            </a:r>
            <a:r>
              <a:rPr lang="en-GB" sz="2800" dirty="0" smtClean="0">
                <a:solidFill>
                  <a:schemeClr val="bg1"/>
                </a:solidFill>
              </a:rPr>
              <a:t>Question </a:t>
            </a:r>
            <a:r>
              <a:rPr lang="en-GB" sz="2800" dirty="0">
                <a:solidFill>
                  <a:schemeClr val="bg1"/>
                </a:solidFill>
              </a:rPr>
              <a:t/>
            </a:r>
            <a:br>
              <a:rPr lang="en-GB" sz="2800" dirty="0">
                <a:solidFill>
                  <a:schemeClr val="bg1"/>
                </a:solidFill>
              </a:rPr>
            </a:br>
            <a:endParaRPr lang="en-US" sz="2800" dirty="0" smtClean="0">
              <a:solidFill>
                <a:schemeClr val="bg1"/>
              </a:solidFill>
            </a:endParaRPr>
          </a:p>
        </p:txBody>
      </p:sp>
      <p:pic>
        <p:nvPicPr>
          <p:cNvPr id="2" name="Picture 1"/>
          <p:cNvPicPr>
            <a:picLocks noChangeAspect="1"/>
          </p:cNvPicPr>
          <p:nvPr/>
        </p:nvPicPr>
        <p:blipFill>
          <a:blip r:embed="rId2"/>
          <a:stretch>
            <a:fillRect/>
          </a:stretch>
        </p:blipFill>
        <p:spPr>
          <a:xfrm>
            <a:off x="7662863" y="121046"/>
            <a:ext cx="1382032" cy="1655801"/>
          </a:xfrm>
          <a:prstGeom prst="rect">
            <a:avLst/>
          </a:prstGeom>
        </p:spPr>
      </p:pic>
      <p:sp>
        <p:nvSpPr>
          <p:cNvPr id="10" name="Rectangle 9"/>
          <p:cNvSpPr/>
          <p:nvPr/>
        </p:nvSpPr>
        <p:spPr>
          <a:xfrm>
            <a:off x="743402" y="1480280"/>
            <a:ext cx="6492894" cy="2246769"/>
          </a:xfrm>
          <a:prstGeom prst="rect">
            <a:avLst/>
          </a:prstGeom>
        </p:spPr>
        <p:txBody>
          <a:bodyPr wrap="square">
            <a:spAutoFit/>
          </a:bodyPr>
          <a:lstStyle/>
          <a:p>
            <a:pPr algn="ctr" eaLnBrk="1" hangingPunct="1"/>
            <a:r>
              <a:rPr lang="en-GB" altLang="en-US" sz="2800" dirty="0">
                <a:solidFill>
                  <a:srgbClr val="FF0000"/>
                </a:solidFill>
                <a:latin typeface="Calibri" panose="020F0502020204030204" pitchFamily="34" charset="0"/>
              </a:rPr>
              <a:t>‘Referring to examples, assess the potential for water conflict in areas where demand exceeds supply’ </a:t>
            </a:r>
            <a:r>
              <a:rPr lang="en-GB" altLang="en-US" sz="2800" dirty="0" smtClean="0">
                <a:solidFill>
                  <a:srgbClr val="FF0000"/>
                </a:solidFill>
                <a:latin typeface="Calibri" panose="020F0502020204030204" pitchFamily="34" charset="0"/>
              </a:rPr>
              <a:t>(8 marks)</a:t>
            </a:r>
          </a:p>
          <a:p>
            <a:pPr algn="ctr" eaLnBrk="1" hangingPunct="1"/>
            <a:endParaRPr lang="en-GB" altLang="en-US" sz="2800" dirty="0">
              <a:latin typeface="Calibri" panose="020F0502020204030204" pitchFamily="34" charset="0"/>
            </a:endParaRPr>
          </a:p>
          <a:p>
            <a:pPr algn="ctr" eaLnBrk="1" hangingPunct="1"/>
            <a:r>
              <a:rPr lang="en-GB" altLang="en-US" sz="2800" dirty="0" smtClean="0">
                <a:latin typeface="Calibri" panose="020F0502020204030204" pitchFamily="34" charset="0"/>
              </a:rPr>
              <a:t>What does this question mean?</a:t>
            </a:r>
            <a:r>
              <a:rPr lang="en-GB" altLang="en-US" sz="2800" dirty="0" smtClean="0">
                <a:latin typeface="Calibri" panose="020F0502020204030204" pitchFamily="34" charset="0"/>
              </a:rPr>
              <a:t> </a:t>
            </a:r>
            <a:endParaRPr lang="en-GB" altLang="en-US" sz="2800" dirty="0">
              <a:latin typeface="Calibri" panose="020F0502020204030204" pitchFamily="34" charset="0"/>
            </a:endParaRPr>
          </a:p>
        </p:txBody>
      </p:sp>
    </p:spTree>
    <p:extLst>
      <p:ext uri="{BB962C8B-B14F-4D97-AF65-F5344CB8AC3E}">
        <p14:creationId xmlns:p14="http://schemas.microsoft.com/office/powerpoint/2010/main" val="25995043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274638"/>
            <a:ext cx="6923112" cy="994122"/>
          </a:xfrm>
          <a:solidFill>
            <a:srgbClr val="FF6600"/>
          </a:solidFill>
        </p:spPr>
        <p:txBody>
          <a:bodyPr/>
          <a:lstStyle/>
          <a:p>
            <a:pPr algn="l" eaLnBrk="1" hangingPunct="1"/>
            <a:r>
              <a:rPr lang="en-GB" sz="2800" dirty="0" smtClean="0">
                <a:solidFill>
                  <a:schemeClr val="bg1"/>
                </a:solidFill>
              </a:rPr>
              <a:t/>
            </a:r>
            <a:br>
              <a:rPr lang="en-GB" sz="2800" dirty="0" smtClean="0">
                <a:solidFill>
                  <a:schemeClr val="bg1"/>
                </a:solidFill>
              </a:rPr>
            </a:br>
            <a:r>
              <a:rPr lang="en-GB" sz="2800" dirty="0" smtClean="0">
                <a:solidFill>
                  <a:schemeClr val="bg1"/>
                </a:solidFill>
              </a:rPr>
              <a:t>Exam </a:t>
            </a:r>
            <a:r>
              <a:rPr lang="en-GB" sz="2800" dirty="0" smtClean="0">
                <a:solidFill>
                  <a:schemeClr val="bg1"/>
                </a:solidFill>
              </a:rPr>
              <a:t>Question </a:t>
            </a:r>
            <a:r>
              <a:rPr lang="en-GB" sz="2800" dirty="0">
                <a:solidFill>
                  <a:schemeClr val="bg1"/>
                </a:solidFill>
              </a:rPr>
              <a:t/>
            </a:r>
            <a:br>
              <a:rPr lang="en-GB" sz="2800" dirty="0">
                <a:solidFill>
                  <a:schemeClr val="bg1"/>
                </a:solidFill>
              </a:rPr>
            </a:br>
            <a:endParaRPr lang="en-US" sz="2800" dirty="0" smtClean="0">
              <a:solidFill>
                <a:schemeClr val="bg1"/>
              </a:solidFill>
            </a:endParaRPr>
          </a:p>
        </p:txBody>
      </p:sp>
      <p:pic>
        <p:nvPicPr>
          <p:cNvPr id="2" name="Picture 1"/>
          <p:cNvPicPr>
            <a:picLocks noChangeAspect="1"/>
          </p:cNvPicPr>
          <p:nvPr/>
        </p:nvPicPr>
        <p:blipFill>
          <a:blip r:embed="rId2"/>
          <a:stretch>
            <a:fillRect/>
          </a:stretch>
        </p:blipFill>
        <p:spPr>
          <a:xfrm>
            <a:off x="7662863" y="121046"/>
            <a:ext cx="1382032" cy="1655801"/>
          </a:xfrm>
          <a:prstGeom prst="rect">
            <a:avLst/>
          </a:prstGeom>
        </p:spPr>
      </p:pic>
      <p:sp>
        <p:nvSpPr>
          <p:cNvPr id="10" name="Rectangle 9"/>
          <p:cNvSpPr/>
          <p:nvPr/>
        </p:nvSpPr>
        <p:spPr>
          <a:xfrm>
            <a:off x="1302837" y="2421664"/>
            <a:ext cx="5112568" cy="2246769"/>
          </a:xfrm>
          <a:prstGeom prst="rect">
            <a:avLst/>
          </a:prstGeom>
        </p:spPr>
        <p:txBody>
          <a:bodyPr wrap="square">
            <a:spAutoFit/>
          </a:bodyPr>
          <a:lstStyle/>
          <a:p>
            <a:pPr algn="ctr" eaLnBrk="1" hangingPunct="1"/>
            <a:r>
              <a:rPr lang="en-GB" altLang="en-US" sz="2800" dirty="0">
                <a:latin typeface="Calibri" panose="020F0502020204030204" pitchFamily="34" charset="0"/>
              </a:rPr>
              <a:t>‘Referring to </a:t>
            </a:r>
            <a:r>
              <a:rPr lang="en-GB" altLang="en-US" sz="2800" dirty="0">
                <a:solidFill>
                  <a:srgbClr val="00B050"/>
                </a:solidFill>
                <a:latin typeface="Calibri" panose="020F0502020204030204" pitchFamily="34" charset="0"/>
              </a:rPr>
              <a:t>examples</a:t>
            </a:r>
            <a:r>
              <a:rPr lang="en-GB" altLang="en-US" sz="2800" dirty="0">
                <a:latin typeface="Calibri" panose="020F0502020204030204" pitchFamily="34" charset="0"/>
              </a:rPr>
              <a:t>, </a:t>
            </a:r>
            <a:r>
              <a:rPr lang="en-GB" altLang="en-US" sz="2800" dirty="0">
                <a:solidFill>
                  <a:srgbClr val="FF0000"/>
                </a:solidFill>
                <a:latin typeface="Calibri" panose="020F0502020204030204" pitchFamily="34" charset="0"/>
              </a:rPr>
              <a:t>assess</a:t>
            </a:r>
            <a:r>
              <a:rPr lang="en-GB" altLang="en-US" sz="2800" dirty="0">
                <a:latin typeface="Calibri" panose="020F0502020204030204" pitchFamily="34" charset="0"/>
              </a:rPr>
              <a:t> the </a:t>
            </a:r>
            <a:r>
              <a:rPr lang="en-GB" altLang="en-US" sz="2800" dirty="0">
                <a:solidFill>
                  <a:srgbClr val="7030A0"/>
                </a:solidFill>
                <a:latin typeface="Calibri" panose="020F0502020204030204" pitchFamily="34" charset="0"/>
              </a:rPr>
              <a:t>potential</a:t>
            </a:r>
            <a:r>
              <a:rPr lang="en-GB" altLang="en-US" sz="2800" dirty="0">
                <a:latin typeface="Calibri" panose="020F0502020204030204" pitchFamily="34" charset="0"/>
              </a:rPr>
              <a:t> for </a:t>
            </a:r>
            <a:r>
              <a:rPr lang="en-GB" altLang="en-US" sz="2800" dirty="0">
                <a:solidFill>
                  <a:srgbClr val="00B0F0"/>
                </a:solidFill>
                <a:latin typeface="Calibri" panose="020F0502020204030204" pitchFamily="34" charset="0"/>
              </a:rPr>
              <a:t>water conflict </a:t>
            </a:r>
            <a:r>
              <a:rPr lang="en-GB" altLang="en-US" sz="2800" dirty="0">
                <a:latin typeface="Calibri" panose="020F0502020204030204" pitchFamily="34" charset="0"/>
              </a:rPr>
              <a:t>in areas where </a:t>
            </a:r>
            <a:r>
              <a:rPr lang="en-GB" altLang="en-US" sz="2800" dirty="0">
                <a:solidFill>
                  <a:srgbClr val="FF33CC"/>
                </a:solidFill>
                <a:latin typeface="Calibri" panose="020F0502020204030204" pitchFamily="34" charset="0"/>
              </a:rPr>
              <a:t>demand exceeds supply</a:t>
            </a:r>
            <a:r>
              <a:rPr lang="en-GB" altLang="en-US" sz="2800" dirty="0">
                <a:latin typeface="Calibri" panose="020F0502020204030204" pitchFamily="34" charset="0"/>
              </a:rPr>
              <a:t>’ </a:t>
            </a:r>
            <a:r>
              <a:rPr lang="en-GB" altLang="en-US" sz="2800" dirty="0" smtClean="0">
                <a:latin typeface="Calibri" panose="020F0502020204030204" pitchFamily="34" charset="0"/>
              </a:rPr>
              <a:t>(8 marks)</a:t>
            </a:r>
          </a:p>
          <a:p>
            <a:pPr algn="ctr" eaLnBrk="1" hangingPunct="1"/>
            <a:endParaRPr lang="en-GB" altLang="en-US" sz="2800" dirty="0">
              <a:latin typeface="Calibri" panose="020F0502020204030204" pitchFamily="34" charset="0"/>
            </a:endParaRPr>
          </a:p>
        </p:txBody>
      </p:sp>
      <p:sp>
        <p:nvSpPr>
          <p:cNvPr id="3" name="TextBox 2"/>
          <p:cNvSpPr txBox="1"/>
          <p:nvPr/>
        </p:nvSpPr>
        <p:spPr>
          <a:xfrm>
            <a:off x="323528" y="1506850"/>
            <a:ext cx="2443100" cy="369332"/>
          </a:xfrm>
          <a:prstGeom prst="rect">
            <a:avLst/>
          </a:prstGeom>
          <a:noFill/>
        </p:spPr>
        <p:txBody>
          <a:bodyPr wrap="square" rtlCol="0">
            <a:spAutoFit/>
          </a:bodyPr>
          <a:lstStyle/>
          <a:p>
            <a:r>
              <a:rPr lang="en-GB" dirty="0" smtClean="0">
                <a:solidFill>
                  <a:srgbClr val="00B050"/>
                </a:solidFill>
              </a:rPr>
              <a:t>Name actual places</a:t>
            </a:r>
            <a:endParaRPr lang="en-GB" dirty="0">
              <a:solidFill>
                <a:srgbClr val="00B050"/>
              </a:solidFill>
            </a:endParaRPr>
          </a:p>
        </p:txBody>
      </p:sp>
      <p:sp>
        <p:nvSpPr>
          <p:cNvPr id="11" name="TextBox 10"/>
          <p:cNvSpPr txBox="1"/>
          <p:nvPr/>
        </p:nvSpPr>
        <p:spPr>
          <a:xfrm>
            <a:off x="4460844" y="1438232"/>
            <a:ext cx="2775451" cy="646331"/>
          </a:xfrm>
          <a:prstGeom prst="rect">
            <a:avLst/>
          </a:prstGeom>
          <a:noFill/>
        </p:spPr>
        <p:txBody>
          <a:bodyPr wrap="square" rtlCol="0">
            <a:spAutoFit/>
          </a:bodyPr>
          <a:lstStyle/>
          <a:p>
            <a:r>
              <a:rPr lang="en-GB" dirty="0" smtClean="0">
                <a:solidFill>
                  <a:srgbClr val="FF0000"/>
                </a:solidFill>
              </a:rPr>
              <a:t>Weigh up – will it happen or not?</a:t>
            </a:r>
            <a:endParaRPr lang="en-GB" dirty="0">
              <a:solidFill>
                <a:srgbClr val="FF0000"/>
              </a:solidFill>
            </a:endParaRPr>
          </a:p>
        </p:txBody>
      </p:sp>
      <p:sp>
        <p:nvSpPr>
          <p:cNvPr id="12" name="TextBox 11"/>
          <p:cNvSpPr txBox="1"/>
          <p:nvPr/>
        </p:nvSpPr>
        <p:spPr>
          <a:xfrm>
            <a:off x="148812" y="3348530"/>
            <a:ext cx="1224136" cy="923330"/>
          </a:xfrm>
          <a:prstGeom prst="rect">
            <a:avLst/>
          </a:prstGeom>
          <a:noFill/>
        </p:spPr>
        <p:txBody>
          <a:bodyPr wrap="square" rtlCol="0">
            <a:spAutoFit/>
          </a:bodyPr>
          <a:lstStyle/>
          <a:p>
            <a:r>
              <a:rPr lang="en-GB" dirty="0" smtClean="0">
                <a:solidFill>
                  <a:srgbClr val="7030A0"/>
                </a:solidFill>
              </a:rPr>
              <a:t>Chance or possibility</a:t>
            </a:r>
            <a:endParaRPr lang="en-GB" dirty="0">
              <a:solidFill>
                <a:srgbClr val="7030A0"/>
              </a:solidFill>
            </a:endParaRPr>
          </a:p>
        </p:txBody>
      </p:sp>
      <p:sp>
        <p:nvSpPr>
          <p:cNvPr id="13" name="TextBox 12"/>
          <p:cNvSpPr txBox="1"/>
          <p:nvPr/>
        </p:nvSpPr>
        <p:spPr>
          <a:xfrm>
            <a:off x="6186099" y="3532890"/>
            <a:ext cx="1717513" cy="923330"/>
          </a:xfrm>
          <a:prstGeom prst="rect">
            <a:avLst/>
          </a:prstGeom>
          <a:noFill/>
        </p:spPr>
        <p:txBody>
          <a:bodyPr wrap="square" rtlCol="0">
            <a:spAutoFit/>
          </a:bodyPr>
          <a:lstStyle/>
          <a:p>
            <a:r>
              <a:rPr lang="en-GB" dirty="0" smtClean="0">
                <a:solidFill>
                  <a:srgbClr val="00B0F0"/>
                </a:solidFill>
              </a:rPr>
              <a:t>Wars/fights over water supplies</a:t>
            </a:r>
            <a:endParaRPr lang="en-GB" dirty="0">
              <a:solidFill>
                <a:srgbClr val="00B0F0"/>
              </a:solidFill>
            </a:endParaRPr>
          </a:p>
        </p:txBody>
      </p:sp>
      <p:sp>
        <p:nvSpPr>
          <p:cNvPr id="14" name="TextBox 13"/>
          <p:cNvSpPr txBox="1"/>
          <p:nvPr/>
        </p:nvSpPr>
        <p:spPr>
          <a:xfrm>
            <a:off x="2267744" y="4619975"/>
            <a:ext cx="3024336" cy="369332"/>
          </a:xfrm>
          <a:prstGeom prst="rect">
            <a:avLst/>
          </a:prstGeom>
          <a:noFill/>
        </p:spPr>
        <p:txBody>
          <a:bodyPr wrap="square" rtlCol="0">
            <a:spAutoFit/>
          </a:bodyPr>
          <a:lstStyle/>
          <a:p>
            <a:r>
              <a:rPr lang="en-GB" dirty="0" smtClean="0">
                <a:solidFill>
                  <a:srgbClr val="FF33CC"/>
                </a:solidFill>
              </a:rPr>
              <a:t>Need more than they have</a:t>
            </a:r>
            <a:endParaRPr lang="en-GB" dirty="0">
              <a:solidFill>
                <a:srgbClr val="FF33CC"/>
              </a:solidFill>
            </a:endParaRPr>
          </a:p>
        </p:txBody>
      </p:sp>
      <p:cxnSp>
        <p:nvCxnSpPr>
          <p:cNvPr id="9" name="Straight Arrow Connector 8"/>
          <p:cNvCxnSpPr/>
          <p:nvPr/>
        </p:nvCxnSpPr>
        <p:spPr>
          <a:xfrm flipH="1" flipV="1">
            <a:off x="2411760" y="1876182"/>
            <a:ext cx="1152128" cy="688722"/>
          </a:xfrm>
          <a:prstGeom prst="straightConnector1">
            <a:avLst/>
          </a:prstGeom>
          <a:ln w="412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5293977" y="1761397"/>
            <a:ext cx="562641" cy="827964"/>
          </a:xfrm>
          <a:prstGeom prst="straightConnector1">
            <a:avLst/>
          </a:prstGeom>
          <a:ln w="412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5553675" y="3237467"/>
            <a:ext cx="937930" cy="330514"/>
          </a:xfrm>
          <a:prstGeom prst="straightConnector1">
            <a:avLst/>
          </a:prstGeom>
          <a:ln w="41275">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3155120" y="4214569"/>
            <a:ext cx="408768" cy="453864"/>
          </a:xfrm>
          <a:prstGeom prst="straightConnector1">
            <a:avLst/>
          </a:prstGeom>
          <a:ln w="41275">
            <a:solidFill>
              <a:srgbClr val="FF33CC"/>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a:off x="999895" y="3211615"/>
            <a:ext cx="766903" cy="598580"/>
          </a:xfrm>
          <a:prstGeom prst="straightConnector1">
            <a:avLst/>
          </a:prstGeom>
          <a:ln w="41275">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293507" y="5581882"/>
            <a:ext cx="7056784" cy="984885"/>
          </a:xfrm>
          <a:prstGeom prst="rect">
            <a:avLst/>
          </a:prstGeom>
          <a:noFill/>
        </p:spPr>
        <p:txBody>
          <a:bodyPr wrap="square" rtlCol="0">
            <a:spAutoFit/>
          </a:bodyPr>
          <a:lstStyle/>
          <a:p>
            <a:r>
              <a:rPr lang="en-GB" dirty="0" smtClean="0"/>
              <a:t>In other words:</a:t>
            </a:r>
          </a:p>
          <a:p>
            <a:r>
              <a:rPr lang="en-GB" sz="2000" dirty="0" smtClean="0">
                <a:solidFill>
                  <a:srgbClr val="0070C0"/>
                </a:solidFill>
              </a:rPr>
              <a:t>Decide whether one day countries that don’t have enough water will only be able to get it by fighting another country!</a:t>
            </a:r>
            <a:endParaRPr lang="en-GB" sz="2000" dirty="0">
              <a:solidFill>
                <a:srgbClr val="0070C0"/>
              </a:solidFill>
            </a:endParaRPr>
          </a:p>
        </p:txBody>
      </p:sp>
    </p:spTree>
    <p:extLst>
      <p:ext uri="{BB962C8B-B14F-4D97-AF65-F5344CB8AC3E}">
        <p14:creationId xmlns:p14="http://schemas.microsoft.com/office/powerpoint/2010/main" val="905812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2216</TotalTime>
  <Words>1257</Words>
  <Application>Microsoft Office PowerPoint</Application>
  <PresentationFormat>On-screen Show (4:3)</PresentationFormat>
  <Paragraphs>152</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Arial</vt:lpstr>
      <vt:lpstr>Calibri</vt:lpstr>
      <vt:lpstr>Default Design</vt:lpstr>
      <vt:lpstr>PowerPoint Presentation</vt:lpstr>
      <vt:lpstr>Definitions  </vt:lpstr>
      <vt:lpstr>The importance of water  </vt:lpstr>
      <vt:lpstr>Water Wars  </vt:lpstr>
      <vt:lpstr>Water consumption  </vt:lpstr>
      <vt:lpstr>Water availability   </vt:lpstr>
      <vt:lpstr>PowerPoint Presentation</vt:lpstr>
      <vt:lpstr> Exam Question  </vt:lpstr>
      <vt:lpstr> Exam Question  </vt:lpstr>
      <vt:lpstr> Exam Question  </vt:lpstr>
      <vt:lpstr> Exam Question  - sentence starters </vt:lpstr>
      <vt:lpstr>Closing activity </vt:lpstr>
      <vt:lpstr>PowerPoint Presentation</vt:lpstr>
      <vt:lpstr>PowerPoint Presentation</vt:lpstr>
    </vt:vector>
  </TitlesOfParts>
  <Company>Jack Hunt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China</dc:title>
  <dc:creator>kleeman</dc:creator>
  <cp:lastModifiedBy>Karen Leeman</cp:lastModifiedBy>
  <cp:revision>126</cp:revision>
  <cp:lastPrinted>2018-04-19T12:35:38Z</cp:lastPrinted>
  <dcterms:created xsi:type="dcterms:W3CDTF">2011-03-03T08:15:43Z</dcterms:created>
  <dcterms:modified xsi:type="dcterms:W3CDTF">2019-01-20T13:52:26Z</dcterms:modified>
</cp:coreProperties>
</file>