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7" r:id="rId2"/>
    <p:sldId id="271" r:id="rId3"/>
    <p:sldId id="273" r:id="rId4"/>
    <p:sldId id="277" r:id="rId5"/>
    <p:sldId id="275" r:id="rId6"/>
    <p:sldId id="276" r:id="rId7"/>
    <p:sldId id="278" r:id="rId8"/>
    <p:sldId id="279" r:id="rId9"/>
    <p:sldId id="272" r:id="rId10"/>
    <p:sldId id="288" r:id="rId11"/>
    <p:sldId id="281" r:id="rId12"/>
    <p:sldId id="289" r:id="rId13"/>
    <p:sldId id="290" r:id="rId14"/>
    <p:sldId id="291" r:id="rId15"/>
    <p:sldId id="292" r:id="rId16"/>
    <p:sldId id="293" r:id="rId17"/>
    <p:sldId id="294" r:id="rId1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A49B74"/>
    <a:srgbClr val="FFCC66"/>
    <a:srgbClr val="CC99FF"/>
    <a:srgbClr val="CC00FF"/>
    <a:srgbClr val="CC66FF"/>
    <a:srgbClr val="CCFFFF"/>
    <a:srgbClr val="CCFF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2" autoAdjust="0"/>
    <p:restoredTop sz="95179" autoAdjust="0"/>
  </p:normalViewPr>
  <p:slideViewPr>
    <p:cSldViewPr>
      <p:cViewPr varScale="1">
        <p:scale>
          <a:sx n="68" d="100"/>
          <a:sy n="68" d="100"/>
        </p:scale>
        <p:origin x="1698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2E368-28F1-4A76-A482-C6A63120589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D6FF0-571D-4A4C-9C00-31635AF1DE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20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BEA27-9BBD-476A-8098-4760E190E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7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71768-7485-4A62-B3D6-87839EE95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13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C81BD-3B83-4E73-8278-9C386E1DA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6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95120" cy="5069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573283" y="-14287"/>
            <a:ext cx="1547812" cy="6858000"/>
            <a:chOff x="7596188" y="0"/>
            <a:chExt cx="1547812" cy="6858000"/>
          </a:xfrm>
          <a:solidFill>
            <a:srgbClr val="0070C0"/>
          </a:solidFill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596188" y="0"/>
              <a:ext cx="1547812" cy="6858000"/>
            </a:xfrm>
            <a:prstGeom prst="rect">
              <a:avLst/>
            </a:prstGeom>
            <a:grpFill/>
            <a:ln w="9525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31546" y="1791134"/>
              <a:ext cx="1477096" cy="70788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cap="all" dirty="0">
                  <a:ln/>
                  <a:solidFill>
                    <a:schemeClr val="bg1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Calibri" pitchFamily="34" charset="0"/>
                  <a:cs typeface="Calibri" pitchFamily="34" charset="0"/>
                </a:rPr>
                <a:t>Weather &amp; climate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>
          <a:xfrm>
            <a:off x="7649483" y="2484733"/>
            <a:ext cx="1395412" cy="98593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</a:t>
            </a:r>
            <a:r>
              <a:rPr lang="en-GB" baseline="0" dirty="0">
                <a:solidFill>
                  <a:schemeClr val="tx1"/>
                </a:solidFill>
              </a:rPr>
              <a:t> bad is climate change?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7649483" y="3567981"/>
            <a:ext cx="1395412" cy="3101379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u="sng" dirty="0">
                <a:solidFill>
                  <a:sysClr val="windowText" lastClr="000000"/>
                </a:solidFill>
                <a:latin typeface="Calibri"/>
              </a:rPr>
              <a:t>Learning Objectives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>
                <a:solidFill>
                  <a:sysClr val="windowText" lastClr="000000"/>
                </a:solidFill>
                <a:latin typeface="Calibri"/>
              </a:rPr>
              <a:t>You will be able 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800" b="1" dirty="0">
              <a:solidFill>
                <a:sysClr val="windowText" lastClr="000000"/>
              </a:solidFill>
              <a:latin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200" b="0" dirty="0">
                <a:solidFill>
                  <a:sysClr val="windowText" lastClr="000000"/>
                </a:solidFill>
                <a:latin typeface="Calibri"/>
              </a:rPr>
              <a:t>E</a:t>
            </a:r>
            <a:r>
              <a:rPr lang="en-GB" sz="1200" dirty="0">
                <a:solidFill>
                  <a:sysClr val="windowText" lastClr="000000"/>
                </a:solidFill>
                <a:latin typeface="Calibri"/>
              </a:rPr>
              <a:t>xplain the human and natural causes of climate change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800" dirty="0">
              <a:solidFill>
                <a:sysClr val="windowText" lastClr="000000"/>
              </a:solidFill>
              <a:latin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200" dirty="0">
                <a:solidFill>
                  <a:sysClr val="windowText" lastClr="000000"/>
                </a:solidFill>
                <a:latin typeface="Calibri"/>
              </a:rPr>
              <a:t>Assess the reliability of the evidence for climate change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800" dirty="0">
              <a:solidFill>
                <a:sysClr val="windowText" lastClr="000000"/>
              </a:solidFill>
              <a:latin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200" dirty="0">
                <a:solidFill>
                  <a:sysClr val="windowText" lastClr="000000"/>
                </a:solidFill>
                <a:latin typeface="Calibri"/>
              </a:rPr>
              <a:t>Understand a range of impacts of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63801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C67A2-CA61-481F-94B6-E10626274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8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89FFA-2447-4EE4-8DEA-F5335AFA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5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66BEA-3430-426A-98C5-95CE6E302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2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06C1F-0F37-426C-9F9B-81826C19D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3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5A52C-9FEE-4AF2-AC2F-5129F988A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5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E5208-3A71-4F2B-9B62-4E99C072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9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148B6-4FF3-4C27-8FBF-530D0A792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6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8AB694B-D007-4CB5-8CB8-6157E4BCE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Junm/4Dd&amp;id=4D374F68536D9FA2AE1D9405E1E6C8B8E4B4776A&amp;thid=OIP.Junm_4Dd3iTCJqOG9PE_uQHaF7&amp;mediaurl=http://www.schooljobsearch.co.uk/upload_files/images/731_thomasdeacon_logo1360232511.jpg&amp;exph=160&amp;expw=200&amp;q=thoomas+deacon+acadmey+logo&amp;simid=608008853034828765&amp;selectedIndex=0&amp;adlt=strict" TargetMode="Externa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ziP5JAk6UZ5uoM&amp;tbnid=1oAFUdz_M6E9jM:&amp;ved=0CAUQjRw&amp;url=http://www.telegraph.co.uk/earth/earthnews/7645505/Mysterious-new-disease-threatens-oak-trees.html&amp;ei=LP9bUqGCCMrD0QWs04HIAg&amp;bvm=bv.53899372,d.d2k&amp;psig=AFQjCNESUY-VzcgXfqDiAjWbz9gF2YTttA&amp;ust=138184719174844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youtube.com/watch?v=HGEkXQx9dP0&amp;safe=acti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8"/>
          <p:cNvSpPr txBox="1">
            <a:spLocks noChangeArrowheads="1"/>
          </p:cNvSpPr>
          <p:nvPr/>
        </p:nvSpPr>
        <p:spPr bwMode="auto">
          <a:xfrm>
            <a:off x="327499" y="260993"/>
            <a:ext cx="8424863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dirty="0">
                <a:cs typeface="Arial" charset="0"/>
              </a:rPr>
              <a:t>Thomas Deacon Academy</a:t>
            </a:r>
          </a:p>
          <a:p>
            <a:pPr algn="ctr" eaLnBrk="1" hangingPunct="1"/>
            <a:r>
              <a:rPr lang="en-GB" dirty="0">
                <a:cs typeface="Arial" charset="0"/>
              </a:rPr>
              <a:t>Geography Department</a:t>
            </a:r>
          </a:p>
        </p:txBody>
      </p:sp>
      <p:sp>
        <p:nvSpPr>
          <p:cNvPr id="3075" name="TextBox 10"/>
          <p:cNvSpPr txBox="1">
            <a:spLocks noChangeArrowheads="1"/>
          </p:cNvSpPr>
          <p:nvPr/>
        </p:nvSpPr>
        <p:spPr bwMode="auto">
          <a:xfrm>
            <a:off x="331148" y="1031928"/>
            <a:ext cx="8421214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b="1" dirty="0">
                <a:cs typeface="Arial" charset="0"/>
              </a:rPr>
              <a:t>The Big Picture:</a:t>
            </a:r>
          </a:p>
          <a:p>
            <a:pPr algn="ctr" eaLnBrk="1" hangingPunct="1"/>
            <a:r>
              <a:rPr lang="en-GB" b="1" dirty="0">
                <a:cs typeface="Arial" charset="0"/>
              </a:rPr>
              <a:t>What happens in our atmosphere?</a:t>
            </a:r>
          </a:p>
        </p:txBody>
      </p:sp>
      <p:sp>
        <p:nvSpPr>
          <p:cNvPr id="12" name="Right Arrow Callout 11"/>
          <p:cNvSpPr/>
          <p:nvPr/>
        </p:nvSpPr>
        <p:spPr>
          <a:xfrm>
            <a:off x="107589" y="1870346"/>
            <a:ext cx="2952750" cy="3165203"/>
          </a:xfrm>
          <a:prstGeom prst="right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ight Arrow Callout 12"/>
          <p:cNvSpPr/>
          <p:nvPr/>
        </p:nvSpPr>
        <p:spPr>
          <a:xfrm>
            <a:off x="3088322" y="1841427"/>
            <a:ext cx="3153703" cy="3232469"/>
          </a:xfrm>
          <a:prstGeom prst="right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Right Arrow Callout 14"/>
          <p:cNvSpPr/>
          <p:nvPr/>
        </p:nvSpPr>
        <p:spPr>
          <a:xfrm>
            <a:off x="6276291" y="1825739"/>
            <a:ext cx="2867709" cy="3265939"/>
          </a:xfrm>
          <a:prstGeom prst="right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079" name="TextBox 15"/>
          <p:cNvSpPr txBox="1">
            <a:spLocks noChangeArrowheads="1"/>
          </p:cNvSpPr>
          <p:nvPr/>
        </p:nvSpPr>
        <p:spPr bwMode="auto">
          <a:xfrm>
            <a:off x="113033" y="1878828"/>
            <a:ext cx="18716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/>
              <a:t>Prior Learning: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200" dirty="0"/>
              <a:t>What is the difference between weather and climate</a:t>
            </a:r>
            <a:r>
              <a:rPr lang="en-GB" sz="1100" dirty="0"/>
              <a:t>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100" dirty="0"/>
              <a:t>Which factors affect weather and climate?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100" dirty="0"/>
              <a:t>Why does it rain?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100" dirty="0"/>
              <a:t>What causes microclimates?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100" dirty="0"/>
              <a:t>Assessment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100" dirty="0"/>
              <a:t>What is Britain’s weather?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100" dirty="0"/>
              <a:t>Why does extreme weather happen?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sp>
        <p:nvSpPr>
          <p:cNvPr id="3080" name="TextBox 16"/>
          <p:cNvSpPr txBox="1">
            <a:spLocks noChangeArrowheads="1"/>
          </p:cNvSpPr>
          <p:nvPr/>
        </p:nvSpPr>
        <p:spPr bwMode="auto">
          <a:xfrm>
            <a:off x="3054055" y="1841438"/>
            <a:ext cx="211861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/>
              <a:t>Current Learning:</a:t>
            </a:r>
          </a:p>
          <a:p>
            <a:pPr eaLnBrk="1" hangingPunct="1"/>
            <a:endParaRPr lang="en-GB" sz="900" b="1" dirty="0"/>
          </a:p>
          <a:p>
            <a:pPr eaLnBrk="1" hangingPunct="1"/>
            <a:endParaRPr lang="en-GB" sz="900" b="1" dirty="0"/>
          </a:p>
          <a:p>
            <a:pPr eaLnBrk="1" hangingPunct="1"/>
            <a:endParaRPr lang="en-GB" sz="900" b="1" dirty="0"/>
          </a:p>
          <a:p>
            <a:pPr algn="ctr" eaLnBrk="1" hangingPunct="1"/>
            <a:r>
              <a:rPr lang="en-GB" sz="2800" b="1" dirty="0">
                <a:solidFill>
                  <a:srgbClr val="FF0000"/>
                </a:solidFill>
              </a:rPr>
              <a:t>How bad is climate change?</a:t>
            </a:r>
          </a:p>
          <a:p>
            <a:pPr algn="ctr" eaLnBrk="1" hangingPunct="1"/>
            <a:endParaRPr lang="en-GB" b="1" dirty="0"/>
          </a:p>
          <a:p>
            <a:pPr algn="ctr" eaLnBrk="1" hangingPunct="1"/>
            <a:endParaRPr lang="en-GB" b="1" dirty="0"/>
          </a:p>
          <a:p>
            <a:pPr eaLnBrk="1" hangingPunct="1"/>
            <a:endParaRPr lang="en-GB" sz="1400" dirty="0"/>
          </a:p>
          <a:p>
            <a:pPr eaLnBrk="1" hangingPunct="1"/>
            <a:endParaRPr lang="en-GB" sz="1400" dirty="0"/>
          </a:p>
          <a:p>
            <a:pPr eaLnBrk="1" hangingPunct="1"/>
            <a:r>
              <a:rPr lang="en-GB" sz="1400" dirty="0"/>
              <a:t>Write this as your title</a:t>
            </a:r>
          </a:p>
        </p:txBody>
      </p:sp>
      <p:sp>
        <p:nvSpPr>
          <p:cNvPr id="3081" name="TextBox 17"/>
          <p:cNvSpPr txBox="1">
            <a:spLocks noChangeArrowheads="1"/>
          </p:cNvSpPr>
          <p:nvPr/>
        </p:nvSpPr>
        <p:spPr bwMode="auto">
          <a:xfrm>
            <a:off x="6276291" y="1848069"/>
            <a:ext cx="1842839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/>
              <a:t>Future Learning: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GB" sz="1200" dirty="0"/>
              <a:t>How bad is climate change? (part 2; solutions)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7590" y="5283765"/>
            <a:ext cx="5899216" cy="1431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u="sng" dirty="0">
                <a:solidFill>
                  <a:sysClr val="windowText" lastClr="000000"/>
                </a:solidFill>
                <a:latin typeface="Calibri"/>
              </a:rPr>
              <a:t>Learning Objectives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ysClr val="windowText" lastClr="000000"/>
                </a:solidFill>
                <a:latin typeface="Calibri"/>
              </a:rPr>
              <a:t>You will be able to: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700" b="1" dirty="0">
                <a:solidFill>
                  <a:sysClr val="windowText" lastClr="000000"/>
                </a:solidFill>
                <a:latin typeface="Calibri"/>
              </a:rPr>
              <a:t>E</a:t>
            </a:r>
            <a:r>
              <a:rPr lang="en-GB" sz="1700" dirty="0">
                <a:solidFill>
                  <a:sysClr val="windowText" lastClr="000000"/>
                </a:solidFill>
                <a:latin typeface="Calibri"/>
              </a:rPr>
              <a:t>xplain the human and natural causes of climate change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sysClr val="windowText" lastClr="000000"/>
                </a:solidFill>
                <a:latin typeface="Calibri"/>
              </a:rPr>
              <a:t>Assess the reliability of the evidence for climate change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sysClr val="windowText" lastClr="000000"/>
                </a:solidFill>
                <a:latin typeface="Calibri"/>
              </a:rPr>
              <a:t>Understand a range of impacts of climate change</a:t>
            </a:r>
          </a:p>
        </p:txBody>
      </p:sp>
      <p:pic>
        <p:nvPicPr>
          <p:cNvPr id="3086" name="Picture 4" descr="MP0003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52413"/>
            <a:ext cx="118209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36522" y="5283765"/>
            <a:ext cx="3007478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Key terms:</a:t>
            </a:r>
          </a:p>
          <a:p>
            <a:r>
              <a:rPr lang="en-GB" sz="1600" dirty="0"/>
              <a:t>Write these in your margin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Climate change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Global warming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Causes    Evidence   Impacts</a:t>
            </a:r>
          </a:p>
        </p:txBody>
      </p:sp>
      <p:pic>
        <p:nvPicPr>
          <p:cNvPr id="16" name="Picture 13" descr="Image result for thoomas deacon acadmey 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6" y="302446"/>
            <a:ext cx="1247775" cy="57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69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851650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Closing 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804937"/>
            <a:ext cx="2511770" cy="324945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463114" y="1615626"/>
            <a:ext cx="4752528" cy="2029398"/>
          </a:xfrm>
          <a:prstGeom prst="wedgeRoundRectCallout">
            <a:avLst>
              <a:gd name="adj1" fmla="val -57478"/>
              <a:gd name="adj2" fmla="val 72691"/>
              <a:gd name="adj3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>
                <a:solidFill>
                  <a:schemeClr val="bg1"/>
                </a:solidFill>
              </a:rPr>
              <a:t>How bad is climate change?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722417" y="4391813"/>
            <a:ext cx="4718650" cy="22775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400" dirty="0">
                <a:solidFill>
                  <a:srgbClr val="FF0000"/>
                </a:solidFill>
              </a:rPr>
              <a:t>Answer todays title question. Give as much detail as you can, and remember to use today’s key terms!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2000" b="1" dirty="0"/>
              <a:t>Climate change</a:t>
            </a:r>
          </a:p>
          <a:p>
            <a:r>
              <a:rPr lang="en-GB" sz="2000" b="1" dirty="0"/>
              <a:t>Global warming</a:t>
            </a:r>
          </a:p>
          <a:p>
            <a:r>
              <a:rPr lang="en-GB" sz="2000" b="1" dirty="0"/>
              <a:t>Causes    </a:t>
            </a:r>
          </a:p>
          <a:p>
            <a:r>
              <a:rPr lang="en-GB" sz="2000" b="1" dirty="0"/>
              <a:t>Evidence   </a:t>
            </a:r>
          </a:p>
          <a:p>
            <a:r>
              <a:rPr lang="en-GB" sz="2000" b="1" dirty="0"/>
              <a:t>Impacts</a:t>
            </a:r>
          </a:p>
        </p:txBody>
      </p:sp>
    </p:spTree>
    <p:extLst>
      <p:ext uri="{BB962C8B-B14F-4D97-AF65-F5344CB8AC3E}">
        <p14:creationId xmlns:p14="http://schemas.microsoft.com/office/powerpoint/2010/main" val="29759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Info sheets to go round the room!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631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74638"/>
            <a:ext cx="8363272" cy="1143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b="1" kern="0">
                <a:solidFill>
                  <a:schemeClr val="bg1"/>
                </a:solidFill>
              </a:rPr>
              <a:t>Milankovitch Cycles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323528" y="1600200"/>
            <a:ext cx="8496944" cy="51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algn="l">
              <a:lnSpc>
                <a:spcPct val="80000"/>
              </a:lnSpc>
            </a:pPr>
            <a:r>
              <a:rPr lang="en-GB" altLang="en-US" kern="0"/>
              <a:t>Milankovitch developed his theory in 1924.</a:t>
            </a:r>
          </a:p>
          <a:p>
            <a:pPr algn="l">
              <a:lnSpc>
                <a:spcPct val="80000"/>
              </a:lnSpc>
            </a:pPr>
            <a:endParaRPr lang="en-GB" altLang="en-US" sz="1000" kern="0"/>
          </a:p>
          <a:p>
            <a:pPr marL="609600" indent="-609600" algn="l">
              <a:lnSpc>
                <a:spcPct val="80000"/>
              </a:lnSpc>
            </a:pPr>
            <a:r>
              <a:rPr lang="en-GB" altLang="en-US" kern="0"/>
              <a:t>He says the climate changes over time because the earth’s orbit around the sun changes over time</a:t>
            </a:r>
            <a:endParaRPr lang="en-GB" altLang="en-US" sz="1000" kern="0"/>
          </a:p>
          <a:p>
            <a:pPr marL="609600" indent="-609600" algn="l">
              <a:lnSpc>
                <a:spcPct val="80000"/>
              </a:lnSpc>
              <a:buFontTx/>
              <a:buAutoNum type="alphaLcParenR"/>
            </a:pPr>
            <a:r>
              <a:rPr lang="en-GB" altLang="en-US" kern="0"/>
              <a:t>Orbital eccentricity - the shape changes from circular to elliptical over 100,000 years.</a:t>
            </a:r>
          </a:p>
          <a:p>
            <a:pPr marL="609600" indent="-609600" algn="l">
              <a:lnSpc>
                <a:spcPct val="80000"/>
              </a:lnSpc>
              <a:buFontTx/>
              <a:buAutoNum type="alphaLcParenR"/>
            </a:pPr>
            <a:r>
              <a:rPr lang="en-GB" altLang="en-US" kern="0"/>
              <a:t>Axial Tilt – the earth’s axis changes from 21.5 to 24.5 over 41,000 years creating stronger seasonal temperatures</a:t>
            </a:r>
          </a:p>
          <a:p>
            <a:pPr marL="609600" indent="-609600" algn="l">
              <a:lnSpc>
                <a:spcPct val="80000"/>
              </a:lnSpc>
              <a:buFontTx/>
              <a:buAutoNum type="alphaLcParenR"/>
            </a:pPr>
            <a:r>
              <a:rPr lang="en-GB" altLang="en-US" kern="0"/>
              <a:t>Axial Precession – every 22,000 years the earth ‘wobbles’ changing the point which is closest to the sun.</a:t>
            </a:r>
            <a:endParaRPr lang="en-GB" altLang="en-US" kern="0" dirty="0"/>
          </a:p>
        </p:txBody>
      </p:sp>
    </p:spTree>
    <p:extLst>
      <p:ext uri="{BB962C8B-B14F-4D97-AF65-F5344CB8AC3E}">
        <p14:creationId xmlns:p14="http://schemas.microsoft.com/office/powerpoint/2010/main" val="363823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435280" cy="1143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b="1" kern="0">
                <a:solidFill>
                  <a:schemeClr val="bg1"/>
                </a:solidFill>
              </a:rPr>
              <a:t>Solar Output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23528" y="1600200"/>
            <a:ext cx="8568952" cy="51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GB" altLang="en-US" kern="0"/>
              <a:t>For centuries people have understood that there are variations in how much energy the sun sends towards earth.</a:t>
            </a:r>
          </a:p>
          <a:p>
            <a:pPr algn="l">
              <a:lnSpc>
                <a:spcPct val="90000"/>
              </a:lnSpc>
            </a:pPr>
            <a:r>
              <a:rPr lang="en-GB" altLang="en-US" kern="0"/>
              <a:t>When the sun has more energy, it can be seen as dark patches (called sun spots) on the surface of the sun. </a:t>
            </a:r>
          </a:p>
          <a:p>
            <a:pPr algn="l">
              <a:lnSpc>
                <a:spcPct val="90000"/>
              </a:lnSpc>
            </a:pPr>
            <a:r>
              <a:rPr lang="en-GB" altLang="en-US" kern="0"/>
              <a:t>That energy makes temperatures higher than usual on earth.</a:t>
            </a:r>
            <a:endParaRPr lang="en-GB" altLang="en-US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5445224"/>
            <a:ext cx="5944115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9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507288" cy="1143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b="1" kern="0">
                <a:solidFill>
                  <a:schemeClr val="bg1"/>
                </a:solidFill>
              </a:rPr>
              <a:t>Volcanic eruptions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323528" y="1600200"/>
            <a:ext cx="8496944" cy="51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GB" altLang="en-US" kern="0" dirty="0"/>
              <a:t>When a volcano erupts it releases ash, sulphur dioxide, water vapour and carbon dioxide into the atmosphere.</a:t>
            </a:r>
          </a:p>
          <a:p>
            <a:pPr algn="l"/>
            <a:r>
              <a:rPr lang="en-GB" altLang="en-US" kern="0" dirty="0"/>
              <a:t>These particles form a haze which blocks the suns energy from reaching the earth, and reflects the heat back out to space.</a:t>
            </a:r>
          </a:p>
          <a:p>
            <a:pPr algn="l"/>
            <a:r>
              <a:rPr lang="en-GB" altLang="en-US" kern="0" dirty="0"/>
              <a:t>This will make the temperature</a:t>
            </a:r>
          </a:p>
          <a:p>
            <a:pPr algn="l"/>
            <a:r>
              <a:rPr lang="en-GB" altLang="en-US" kern="0" dirty="0"/>
              <a:t>colder than usual for 2-3 years.</a:t>
            </a:r>
          </a:p>
          <a:p>
            <a:pPr marL="609600" indent="-609600" algn="l">
              <a:lnSpc>
                <a:spcPct val="80000"/>
              </a:lnSpc>
            </a:pPr>
            <a:endParaRPr lang="en-GB" alt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653136"/>
            <a:ext cx="2880320" cy="21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9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147248" cy="1143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b="1" kern="0">
                <a:solidFill>
                  <a:schemeClr val="bg1"/>
                </a:solidFill>
              </a:rPr>
              <a:t>Greenhouse Gases (GHG’s)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323528" y="1600200"/>
            <a:ext cx="8280920" cy="51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GB" altLang="en-US" kern="0"/>
              <a:t>Human activity release GHG’s such as methane, CO2, CFC’s and Ozone</a:t>
            </a:r>
          </a:p>
          <a:p>
            <a:pPr algn="l">
              <a:lnSpc>
                <a:spcPct val="80000"/>
              </a:lnSpc>
            </a:pPr>
            <a:r>
              <a:rPr lang="en-GB" altLang="en-US" kern="0"/>
              <a:t>GHG’s trap the sun’s energy in the atmosphere so it bounces around instead of going out to space</a:t>
            </a:r>
          </a:p>
          <a:p>
            <a:pPr algn="l">
              <a:lnSpc>
                <a:spcPct val="80000"/>
              </a:lnSpc>
            </a:pPr>
            <a:r>
              <a:rPr lang="en-GB" altLang="en-US" kern="0"/>
              <a:t>This heats up the earths surface temperature</a:t>
            </a:r>
          </a:p>
          <a:p>
            <a:pPr algn="l">
              <a:lnSpc>
                <a:spcPct val="80000"/>
              </a:lnSpc>
            </a:pPr>
            <a:endParaRPr lang="en-GB" alt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4" y="4293096"/>
            <a:ext cx="8279086" cy="23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3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435280" cy="1143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b="1" kern="0">
                <a:solidFill>
                  <a:schemeClr val="bg1"/>
                </a:solidFill>
              </a:rPr>
              <a:t>Destruction of Carbon sinks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251520" y="1600200"/>
            <a:ext cx="8640960" cy="38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GB" kern="0" dirty="0"/>
              <a:t>A CO2 sink stores carbon dioxide away from the atmosphere, so it does not contribute to the greenhouse effect</a:t>
            </a:r>
          </a:p>
          <a:p>
            <a:pPr algn="l"/>
            <a:r>
              <a:rPr lang="en-GB" kern="0" dirty="0"/>
              <a:t>The biggest sinks are the ocean, forests, the soil and permafrost</a:t>
            </a:r>
          </a:p>
          <a:p>
            <a:pPr algn="l"/>
            <a:r>
              <a:rPr lang="en-GB" kern="0" dirty="0"/>
              <a:t>Human actions are damaging/ removing these stores so the CO2 is released back into the atmosphere</a:t>
            </a:r>
          </a:p>
          <a:p>
            <a:pPr algn="l"/>
            <a:endParaRPr lang="en-GB" kern="0" dirty="0"/>
          </a:p>
          <a:p>
            <a:pPr algn="l"/>
            <a:endParaRPr lang="en-GB" b="1" kern="0" dirty="0"/>
          </a:p>
          <a:p>
            <a:pPr lvl="1" algn="l"/>
            <a:endParaRPr lang="en-GB" b="1" kern="0" dirty="0"/>
          </a:p>
          <a:p>
            <a:pPr algn="l">
              <a:lnSpc>
                <a:spcPct val="80000"/>
              </a:lnSpc>
            </a:pPr>
            <a:endParaRPr lang="en-GB" alt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229200"/>
            <a:ext cx="2517866" cy="1512168"/>
          </a:xfrm>
          <a:prstGeom prst="rect">
            <a:avLst/>
          </a:prstGeom>
        </p:spPr>
      </p:pic>
      <p:pic>
        <p:nvPicPr>
          <p:cNvPr id="5" name="Picture 8" descr="http://i.telegraph.co.uk/multimedia/archive/00785/oak-tree-460_785153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229200"/>
            <a:ext cx="1555844" cy="153015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660" y="5229200"/>
            <a:ext cx="1774090" cy="1530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703" y="5228592"/>
            <a:ext cx="2627604" cy="15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68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19256" cy="1143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b="1" kern="0">
                <a:solidFill>
                  <a:schemeClr val="bg1"/>
                </a:solidFill>
              </a:rPr>
              <a:t>Global dimming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467544" y="1600200"/>
            <a:ext cx="8208912" cy="51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GB" altLang="en-US" kern="0"/>
              <a:t>There are lots of cars and factories releasing pollution into the atmosphere.</a:t>
            </a:r>
          </a:p>
          <a:p>
            <a:pPr algn="l">
              <a:lnSpc>
                <a:spcPct val="80000"/>
              </a:lnSpc>
            </a:pPr>
            <a:r>
              <a:rPr lang="en-GB" altLang="en-US" kern="0"/>
              <a:t>This creates a haze in the air which will reflect the energy from the sun back to space.</a:t>
            </a:r>
          </a:p>
          <a:p>
            <a:pPr algn="l">
              <a:lnSpc>
                <a:spcPct val="80000"/>
              </a:lnSpc>
            </a:pPr>
            <a:r>
              <a:rPr lang="en-GB" altLang="en-US" kern="0"/>
              <a:t>The temperature will become cooler as the heat is reflected away</a:t>
            </a:r>
            <a:endParaRPr lang="en-GB" alt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293096"/>
            <a:ext cx="4075694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95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851650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Opening Activity –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5" y="5589241"/>
            <a:ext cx="779379" cy="12387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4900" y="5897956"/>
            <a:ext cx="639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Stretch yourself:</a:t>
            </a:r>
          </a:p>
          <a:p>
            <a:r>
              <a:rPr lang="en-GB" dirty="0"/>
              <a:t>Can you define climate change and global warning?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979712" y="1556051"/>
            <a:ext cx="5256584" cy="3495401"/>
          </a:xfrm>
          <a:prstGeom prst="cloudCallout">
            <a:avLst>
              <a:gd name="adj1" fmla="val -56527"/>
              <a:gd name="adj2" fmla="val 5808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What do you already know about climate change or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363553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23112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What’s in a name?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6923112" cy="4525963"/>
          </a:xfrm>
        </p:spPr>
        <p:txBody>
          <a:bodyPr/>
          <a:lstStyle/>
          <a:p>
            <a:r>
              <a:rPr lang="en-GB" dirty="0"/>
              <a:t>The names ‘global warming’ and ‘climate change’ often get swapped… does it make a difference?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dirty="0">
                <a:hlinkClick r:id="rId2"/>
              </a:rPr>
              <a:t>http://www.youtube.com/watch?v=HGEkXQx9dP0&amp;safe=active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399789"/>
            <a:ext cx="2808312" cy="126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85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6" y="5445224"/>
            <a:ext cx="779379" cy="1230531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23112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Your Task: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6923112" cy="3989040"/>
          </a:xfrm>
        </p:spPr>
        <p:txBody>
          <a:bodyPr/>
          <a:lstStyle/>
          <a:p>
            <a:r>
              <a:rPr lang="en-GB" sz="2800" dirty="0"/>
              <a:t>Use the information sheets around the room to complete your worksheet (</a:t>
            </a:r>
            <a:r>
              <a:rPr lang="en-GB" sz="2800" dirty="0">
                <a:solidFill>
                  <a:srgbClr val="00B050"/>
                </a:solidFill>
              </a:rPr>
              <a:t>the sheets are at the end of this PPT</a:t>
            </a:r>
            <a:r>
              <a:rPr lang="en-GB" sz="2800">
                <a:solidFill>
                  <a:srgbClr val="00B050"/>
                </a:solidFill>
              </a:rPr>
              <a:t>; slide 11-17</a:t>
            </a:r>
            <a:r>
              <a:rPr lang="en-GB" sz="2800"/>
              <a:t>)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Extension: Answer this question in as much detail as you can </a:t>
            </a:r>
            <a:r>
              <a:rPr lang="en-GB" sz="2800" b="1" dirty="0">
                <a:solidFill>
                  <a:srgbClr val="FF0000"/>
                </a:solidFill>
              </a:rPr>
              <a:t>‘Are the causes of climate change mainly natural or mainly human?’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6725" y="5779111"/>
            <a:ext cx="6391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Stretch yourself:</a:t>
            </a:r>
          </a:p>
          <a:p>
            <a:r>
              <a:rPr lang="en-GB" sz="2000" dirty="0"/>
              <a:t>Does it matter whether the causes are natural or human?</a:t>
            </a:r>
          </a:p>
        </p:txBody>
      </p:sp>
    </p:spTree>
    <p:extLst>
      <p:ext uri="{BB962C8B-B14F-4D97-AF65-F5344CB8AC3E}">
        <p14:creationId xmlns:p14="http://schemas.microsoft.com/office/powerpoint/2010/main" val="69336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23112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How do these natural causes work?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6923112" cy="4525963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47" y="2077786"/>
            <a:ext cx="3521581" cy="22540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15567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A) Milankovitch Cycles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98" y="4933159"/>
            <a:ext cx="5944115" cy="18841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7824" y="455212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B)Solar Output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16" y="2130790"/>
            <a:ext cx="3178695" cy="22551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8613" y="15767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C) Volcanic Emissions</a:t>
            </a:r>
          </a:p>
        </p:txBody>
      </p:sp>
    </p:spTree>
    <p:extLst>
      <p:ext uri="{BB962C8B-B14F-4D97-AF65-F5344CB8AC3E}">
        <p14:creationId xmlns:p14="http://schemas.microsoft.com/office/powerpoint/2010/main" val="57335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23112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How do these human causes work?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6923112" cy="4525963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15567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A) Greenhouse Gases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7824" y="455212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B) Destroying Carbon sinks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8613" y="15767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C) Global dimming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29" y="1977518"/>
            <a:ext cx="1523559" cy="137947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89" y="1977517"/>
            <a:ext cx="1704092" cy="136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51" y="3340647"/>
            <a:ext cx="1553713" cy="1093023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22" y="3335701"/>
            <a:ext cx="1686159" cy="109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733" y="1964271"/>
            <a:ext cx="3481118" cy="24052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t="17601" b="1401"/>
          <a:stretch/>
        </p:blipFill>
        <p:spPr>
          <a:xfrm>
            <a:off x="1115616" y="4921454"/>
            <a:ext cx="6048672" cy="18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5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23112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What impacts will global warming have?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6923112" cy="4525963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8" y="1488925"/>
            <a:ext cx="7289969" cy="4637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691" y="6153868"/>
            <a:ext cx="7343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Choose any 3 impacts and explain to a partner how those are caused by global warming and how serious they might be.  </a:t>
            </a:r>
          </a:p>
        </p:txBody>
      </p:sp>
    </p:spTree>
    <p:extLst>
      <p:ext uri="{BB962C8B-B14F-4D97-AF65-F5344CB8AC3E}">
        <p14:creationId xmlns:p14="http://schemas.microsoft.com/office/powerpoint/2010/main" val="86069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23112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Impacts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6923112" cy="4525963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59" y="1556255"/>
            <a:ext cx="4227650" cy="5254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36980" y="1600200"/>
            <a:ext cx="2543331" cy="2246769"/>
          </a:xfrm>
          <a:prstGeom prst="rect">
            <a:avLst/>
          </a:prstGeom>
          <a:noFill/>
          <a:ln w="254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If temperatures of the UK reach these levels in 2080, what could the effects be?</a:t>
            </a:r>
          </a:p>
          <a:p>
            <a:endParaRPr lang="en-GB" sz="2000" dirty="0"/>
          </a:p>
          <a:p>
            <a:r>
              <a:rPr lang="en-GB" sz="2000" dirty="0"/>
              <a:t>Use ‘so what?’ to expand your answer.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613" y="5373216"/>
            <a:ext cx="572961" cy="11945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60574" y="5408211"/>
            <a:ext cx="2016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Stretch yourself: </a:t>
            </a:r>
            <a:r>
              <a:rPr lang="en-GB" sz="2000" dirty="0"/>
              <a:t>Why is it hard to predict the future impacts?</a:t>
            </a:r>
          </a:p>
        </p:txBody>
      </p:sp>
    </p:spTree>
    <p:extLst>
      <p:ext uri="{BB962C8B-B14F-4D97-AF65-F5344CB8AC3E}">
        <p14:creationId xmlns:p14="http://schemas.microsoft.com/office/powerpoint/2010/main" val="2086006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851650" cy="1143000"/>
          </a:xfrm>
          <a:solidFill>
            <a:srgbClr val="0070C0"/>
          </a:solidFill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</a:rPr>
              <a:t>Is this enough proof global warming exists?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3" y="98883"/>
            <a:ext cx="1382032" cy="16779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5" y="5589241"/>
            <a:ext cx="779379" cy="12387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4900" y="5897956"/>
            <a:ext cx="6391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Stretch yourself:</a:t>
            </a:r>
          </a:p>
          <a:p>
            <a:r>
              <a:rPr lang="en-GB" dirty="0"/>
              <a:t>Can you name other examples of ‘proof’ people may offer which is not scientifically sound?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49" y="1618456"/>
            <a:ext cx="6767147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9322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790</Words>
  <Application>Microsoft Office PowerPoint</Application>
  <PresentationFormat>On-screen Show (4:3)</PresentationFormat>
  <Paragraphs>108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Default Design</vt:lpstr>
      <vt:lpstr>PowerPoint Presentation</vt:lpstr>
      <vt:lpstr>Opening Activity – </vt:lpstr>
      <vt:lpstr>What’s in a name?</vt:lpstr>
      <vt:lpstr>Your Task:</vt:lpstr>
      <vt:lpstr>How do these natural causes work?</vt:lpstr>
      <vt:lpstr>How do these human causes work?</vt:lpstr>
      <vt:lpstr>What impacts will global warming have?</vt:lpstr>
      <vt:lpstr>Impacts</vt:lpstr>
      <vt:lpstr>Is this enough proof global warming exists? </vt:lpstr>
      <vt:lpstr>Closing activity</vt:lpstr>
      <vt:lpstr>Info sheets to go round the room!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Jack Hunt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</dc:title>
  <dc:creator>kleeman</dc:creator>
  <cp:lastModifiedBy>Karen Leeman</cp:lastModifiedBy>
  <cp:revision>161</cp:revision>
  <cp:lastPrinted>2018-03-21T07:55:51Z</cp:lastPrinted>
  <dcterms:created xsi:type="dcterms:W3CDTF">2011-03-03T08:15:43Z</dcterms:created>
  <dcterms:modified xsi:type="dcterms:W3CDTF">2020-03-18T11:33:40Z</dcterms:modified>
</cp:coreProperties>
</file>